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theme/themeOverride12.xml" ContentType="application/vnd.openxmlformats-officedocument.themeOverr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heme/themeOverride17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theme/themeOverride13.xml" ContentType="application/vnd.openxmlformats-officedocument.themeOverr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theme/themeOverride20.xml" ContentType="application/vnd.openxmlformats-officedocument.themeOverride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heme/themeOverride18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s/slide89.xml" ContentType="application/vnd.openxmlformats-officedocument.presentationml.slide+xml"/>
  <Override PartName="/ppt/theme/themeOverride16.xml" ContentType="application/vnd.openxmlformats-officedocument.themeOverr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Override9.xml" ContentType="application/vnd.openxmlformats-officedocument.themeOverride+xml"/>
  <Override PartName="/ppt/theme/themeOverride1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23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theme/themeOverride21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theme/themeOverride3.xml" ContentType="application/vnd.openxmlformats-officedocument.themeOverr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Override19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theme/themeOverride15.xml" ContentType="application/vnd.openxmlformats-officedocument.themeOverr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heme/themeOverride22.xml" ContentType="application/vnd.openxmlformats-officedocument.themeOverr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theme/themeOverride4.xml" ContentType="application/vnd.openxmlformats-officedocument.themeOverr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5"/>
  </p:notesMasterIdLst>
  <p:handoutMasterIdLst>
    <p:handoutMasterId r:id="rId96"/>
  </p:handoutMasterIdLst>
  <p:sldIdLst>
    <p:sldId id="337" r:id="rId2"/>
    <p:sldId id="256" r:id="rId3"/>
    <p:sldId id="257" r:id="rId4"/>
    <p:sldId id="338" r:id="rId5"/>
    <p:sldId id="344" r:id="rId6"/>
    <p:sldId id="340" r:id="rId7"/>
    <p:sldId id="355" r:id="rId8"/>
    <p:sldId id="341" r:id="rId9"/>
    <p:sldId id="356" r:id="rId10"/>
    <p:sldId id="346" r:id="rId11"/>
    <p:sldId id="349" r:id="rId12"/>
    <p:sldId id="348" r:id="rId13"/>
    <p:sldId id="353" r:id="rId14"/>
    <p:sldId id="352" r:id="rId15"/>
    <p:sldId id="351" r:id="rId16"/>
    <p:sldId id="350" r:id="rId17"/>
    <p:sldId id="354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342" r:id="rId26"/>
    <p:sldId id="343" r:id="rId27"/>
    <p:sldId id="266" r:id="rId28"/>
    <p:sldId id="268" r:id="rId29"/>
    <p:sldId id="269" r:id="rId30"/>
    <p:sldId id="270" r:id="rId31"/>
    <p:sldId id="267" r:id="rId32"/>
    <p:sldId id="271" r:id="rId33"/>
    <p:sldId id="272" r:id="rId34"/>
    <p:sldId id="273" r:id="rId35"/>
    <p:sldId id="274" r:id="rId36"/>
    <p:sldId id="275" r:id="rId37"/>
    <p:sldId id="276" r:id="rId38"/>
    <p:sldId id="277" r:id="rId39"/>
    <p:sldId id="278" r:id="rId40"/>
    <p:sldId id="357" r:id="rId41"/>
    <p:sldId id="358" r:id="rId42"/>
    <p:sldId id="359" r:id="rId43"/>
    <p:sldId id="279" r:id="rId44"/>
    <p:sldId id="280" r:id="rId45"/>
    <p:sldId id="281" r:id="rId46"/>
    <p:sldId id="282" r:id="rId47"/>
    <p:sldId id="283" r:id="rId48"/>
    <p:sldId id="284" r:id="rId49"/>
    <p:sldId id="285" r:id="rId50"/>
    <p:sldId id="286" r:id="rId51"/>
    <p:sldId id="287" r:id="rId52"/>
    <p:sldId id="288" r:id="rId53"/>
    <p:sldId id="289" r:id="rId54"/>
    <p:sldId id="290" r:id="rId55"/>
    <p:sldId id="291" r:id="rId56"/>
    <p:sldId id="292" r:id="rId57"/>
    <p:sldId id="293" r:id="rId58"/>
    <p:sldId id="294" r:id="rId59"/>
    <p:sldId id="295" r:id="rId60"/>
    <p:sldId id="296" r:id="rId61"/>
    <p:sldId id="297" r:id="rId62"/>
    <p:sldId id="298" r:id="rId63"/>
    <p:sldId id="299" r:id="rId64"/>
    <p:sldId id="300" r:id="rId65"/>
    <p:sldId id="301" r:id="rId66"/>
    <p:sldId id="336" r:id="rId67"/>
    <p:sldId id="302" r:id="rId68"/>
    <p:sldId id="303" r:id="rId69"/>
    <p:sldId id="304" r:id="rId70"/>
    <p:sldId id="305" r:id="rId71"/>
    <p:sldId id="306" r:id="rId72"/>
    <p:sldId id="307" r:id="rId73"/>
    <p:sldId id="308" r:id="rId74"/>
    <p:sldId id="309" r:id="rId75"/>
    <p:sldId id="310" r:id="rId76"/>
    <p:sldId id="311" r:id="rId77"/>
    <p:sldId id="312" r:id="rId78"/>
    <p:sldId id="313" r:id="rId79"/>
    <p:sldId id="314" r:id="rId80"/>
    <p:sldId id="315" r:id="rId81"/>
    <p:sldId id="316" r:id="rId82"/>
    <p:sldId id="317" r:id="rId83"/>
    <p:sldId id="318" r:id="rId84"/>
    <p:sldId id="319" r:id="rId85"/>
    <p:sldId id="320" r:id="rId86"/>
    <p:sldId id="321" r:id="rId87"/>
    <p:sldId id="322" r:id="rId88"/>
    <p:sldId id="323" r:id="rId89"/>
    <p:sldId id="324" r:id="rId90"/>
    <p:sldId id="325" r:id="rId91"/>
    <p:sldId id="326" r:id="rId92"/>
    <p:sldId id="327" r:id="rId93"/>
    <p:sldId id="345" r:id="rId94"/>
  </p:sldIdLst>
  <p:sldSz cx="9144000" cy="6858000" type="screen4x3"/>
  <p:notesSz cx="6797675" cy="9926638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accent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accent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accent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accent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accent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accent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accent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accent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accent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CECECE"/>
    <a:srgbClr val="919191"/>
    <a:srgbClr val="474747"/>
    <a:srgbClr val="000000"/>
    <a:srgbClr val="00279F"/>
    <a:srgbClr val="FF0000"/>
    <a:srgbClr val="008000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13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86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3500" y="92075"/>
            <a:ext cx="860425" cy="455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r>
              <a:rPr lang="nl-NL" sz="1400" b="0">
                <a:solidFill>
                  <a:schemeClr val="tx1"/>
                </a:solidFill>
              </a:rPr>
              <a:t>Fibergrate bv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3500" y="9378950"/>
            <a:ext cx="203200" cy="455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>
              <a:defRPr/>
            </a:pPr>
            <a:fld id="{2B1476F6-16B5-4ED3-A1FB-DF30C905B29A}" type="datetime1">
              <a:rPr lang="nl-NL" sz="1400" b="0">
                <a:solidFill>
                  <a:schemeClr val="tx1"/>
                </a:solidFill>
              </a:rPr>
              <a:pPr>
                <a:defRPr/>
              </a:pPr>
              <a:t>10-1-2018</a:t>
            </a:fld>
            <a:endParaRPr lang="nl-NL" sz="14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als u het opmaakprofiel van het notitiemodel wilt bewerken.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97283" name="Rectangle 3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195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461125" y="9378950"/>
            <a:ext cx="273050" cy="455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>
              <a:defRPr/>
            </a:pPr>
            <a:fld id="{53519E99-6DC7-4EAE-A4B9-13BD6AEE0833}" type="slidenum">
              <a:rPr lang="nl-NL" sz="1400" b="0">
                <a:solidFill>
                  <a:schemeClr val="tx1"/>
                </a:solidFill>
              </a:rPr>
              <a:pPr algn="r">
                <a:defRPr/>
              </a:pPr>
              <a:t>‹#›</a:t>
            </a:fld>
            <a:endParaRPr lang="nl-NL" sz="14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sk-SK" smtClean="0"/>
          </a:p>
        </p:txBody>
      </p:sp>
      <p:sp>
        <p:nvSpPr>
          <p:cNvPr id="98307" name="Rectangle 3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sk-SK" smtClean="0"/>
          </a:p>
        </p:txBody>
      </p:sp>
      <p:sp>
        <p:nvSpPr>
          <p:cNvPr id="107523" name="Rectangle 3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sk-SK" smtClean="0"/>
          </a:p>
        </p:txBody>
      </p:sp>
      <p:sp>
        <p:nvSpPr>
          <p:cNvPr id="108547" name="Rectangle 3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sk-SK" smtClean="0"/>
          </a:p>
        </p:txBody>
      </p:sp>
      <p:sp>
        <p:nvSpPr>
          <p:cNvPr id="109571" name="Rectangle 3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sk-SK" smtClean="0"/>
          </a:p>
        </p:txBody>
      </p:sp>
      <p:sp>
        <p:nvSpPr>
          <p:cNvPr id="110595" name="Rectangle 3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sk-SK" smtClean="0"/>
          </a:p>
        </p:txBody>
      </p:sp>
      <p:sp>
        <p:nvSpPr>
          <p:cNvPr id="111619" name="Rectangle 3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sk-SK" smtClean="0"/>
          </a:p>
        </p:txBody>
      </p:sp>
      <p:sp>
        <p:nvSpPr>
          <p:cNvPr id="112643" name="Rectangle 3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sk-SK" smtClean="0"/>
          </a:p>
        </p:txBody>
      </p:sp>
      <p:sp>
        <p:nvSpPr>
          <p:cNvPr id="113667" name="Rectangle 3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sk-SK" smtClean="0"/>
          </a:p>
        </p:txBody>
      </p:sp>
      <p:sp>
        <p:nvSpPr>
          <p:cNvPr id="114691" name="Rectangle 3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3851275" y="9525"/>
            <a:ext cx="2946400" cy="463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3851275" y="9451975"/>
            <a:ext cx="2946400" cy="463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nl-NL" sz="1000" b="0" i="1">
                <a:solidFill>
                  <a:schemeClr val="tx1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0" y="9451975"/>
            <a:ext cx="2946400" cy="463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0" y="9525"/>
            <a:ext cx="2946400" cy="463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sk-SK" smtClean="0"/>
          </a:p>
        </p:txBody>
      </p:sp>
      <p:sp>
        <p:nvSpPr>
          <p:cNvPr id="115719" name="Rectangle 7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3851275" y="9525"/>
            <a:ext cx="2946400" cy="463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3851275" y="9451975"/>
            <a:ext cx="2946400" cy="463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nl-NL" sz="1000" b="0" i="1">
                <a:solidFill>
                  <a:schemeClr val="tx1"/>
                </a:solidFill>
                <a:latin typeface="Times New Roman" pitchFamily="18" charset="0"/>
              </a:rPr>
              <a:t>12</a:t>
            </a:r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0" y="9451975"/>
            <a:ext cx="2946400" cy="463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16741" name="Rectangle 5"/>
          <p:cNvSpPr>
            <a:spLocks noChangeArrowheads="1"/>
          </p:cNvSpPr>
          <p:nvPr/>
        </p:nvSpPr>
        <p:spPr bwMode="auto">
          <a:xfrm>
            <a:off x="0" y="9525"/>
            <a:ext cx="2946400" cy="463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sk-SK" smtClean="0"/>
          </a:p>
        </p:txBody>
      </p:sp>
      <p:sp>
        <p:nvSpPr>
          <p:cNvPr id="116743" name="Rectangle 7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sk-SK" smtClean="0"/>
          </a:p>
        </p:txBody>
      </p:sp>
      <p:sp>
        <p:nvSpPr>
          <p:cNvPr id="99331" name="Rectangle 3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sk-SK" smtClean="0"/>
          </a:p>
        </p:txBody>
      </p:sp>
      <p:sp>
        <p:nvSpPr>
          <p:cNvPr id="100355" name="Rectangle 3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sk-SK" smtClean="0"/>
          </a:p>
        </p:txBody>
      </p:sp>
      <p:sp>
        <p:nvSpPr>
          <p:cNvPr id="101379" name="Rectangle 3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sk-SK" smtClean="0"/>
          </a:p>
        </p:txBody>
      </p:sp>
      <p:sp>
        <p:nvSpPr>
          <p:cNvPr id="102403" name="Rectangle 3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sk-SK" smtClean="0"/>
          </a:p>
        </p:txBody>
      </p:sp>
      <p:sp>
        <p:nvSpPr>
          <p:cNvPr id="103427" name="Rectangle 3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sk-SK" smtClean="0"/>
          </a:p>
        </p:txBody>
      </p:sp>
      <p:sp>
        <p:nvSpPr>
          <p:cNvPr id="104451" name="Rectangle 3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sk-SK" smtClean="0"/>
          </a:p>
        </p:txBody>
      </p:sp>
      <p:sp>
        <p:nvSpPr>
          <p:cNvPr id="105475" name="Rectangle 3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sk-SK" smtClean="0"/>
          </a:p>
        </p:txBody>
      </p:sp>
      <p:sp>
        <p:nvSpPr>
          <p:cNvPr id="106499" name="Rectangle 3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496050" y="228600"/>
            <a:ext cx="1962150" cy="5867400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734050" cy="5867400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10100" y="19812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8277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4"/>
          <p:cNvGrpSpPr>
            <a:grpSpLocks/>
          </p:cNvGrpSpPr>
          <p:nvPr/>
        </p:nvGrpSpPr>
        <p:grpSpPr bwMode="auto">
          <a:xfrm>
            <a:off x="0" y="1428750"/>
            <a:ext cx="9132888" cy="152400"/>
            <a:chOff x="0" y="900"/>
            <a:chExt cx="5753" cy="96"/>
          </a:xfrm>
        </p:grpSpPr>
        <p:sp>
          <p:nvSpPr>
            <p:cNvPr id="1026" name="Rectangle 2"/>
            <p:cNvSpPr>
              <a:spLocks noChangeArrowheads="1"/>
            </p:cNvSpPr>
            <p:nvPr/>
          </p:nvSpPr>
          <p:spPr bwMode="auto">
            <a:xfrm>
              <a:off x="0" y="900"/>
              <a:ext cx="5753" cy="47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49804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9804"/>
                    <a:invGamma/>
                  </a:srgbClr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0" y="972"/>
              <a:ext cx="5753" cy="24"/>
            </a:xfrm>
            <a:prstGeom prst="rect">
              <a:avLst/>
            </a:prstGeom>
            <a:gradFill rotWithShape="0">
              <a:gsLst>
                <a:gs pos="0">
                  <a:srgbClr val="3365FB">
                    <a:gamma/>
                    <a:shade val="69804"/>
                    <a:invGamma/>
                  </a:srgbClr>
                </a:gs>
                <a:gs pos="50000">
                  <a:srgbClr val="3365FB"/>
                </a:gs>
                <a:gs pos="100000">
                  <a:srgbClr val="3365FB">
                    <a:gamma/>
                    <a:shade val="69804"/>
                    <a:invGamma/>
                  </a:srgbClr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</p:grpSp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78486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als u het opmaakprofiel van de titel wilt bewerken</a:t>
            </a:r>
          </a:p>
        </p:txBody>
      </p:sp>
      <p:sp>
        <p:nvSpPr>
          <p:cNvPr id="512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78486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als u het opmaakprofiel van de tekst wilt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1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WINDOWS\crossect26mm3d-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48" name="WordArt 4"/>
          <p:cNvSpPr>
            <a:spLocks noChangeArrowheads="1" noChangeShapeType="1" noTextEdit="1"/>
          </p:cNvSpPr>
          <p:nvPr/>
        </p:nvSpPr>
        <p:spPr bwMode="auto">
          <a:xfrm>
            <a:off x="1371600" y="914400"/>
            <a:ext cx="675322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>
              <a:defRPr/>
            </a:pPr>
            <a:endParaRPr lang="sk-SK" sz="48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chemeClr val="tx1"/>
                  </a:gs>
                  <a:gs pos="50000">
                    <a:schemeClr val="bg2"/>
                  </a:gs>
                  <a:gs pos="100000">
                    <a:schemeClr val="tx1"/>
                  </a:gs>
                </a:gsLst>
                <a:lin ang="2700000" scaled="1"/>
              </a:gradFill>
              <a:latin typeface="Arial Black"/>
            </a:endParaRPr>
          </a:p>
        </p:txBody>
      </p:sp>
      <p:sp>
        <p:nvSpPr>
          <p:cNvPr id="108550" name="WordArt 6"/>
          <p:cNvSpPr>
            <a:spLocks noChangeArrowheads="1" noChangeShapeType="1" noTextEdit="1"/>
          </p:cNvSpPr>
          <p:nvPr/>
        </p:nvSpPr>
        <p:spPr bwMode="auto">
          <a:xfrm>
            <a:off x="1371600" y="5133975"/>
            <a:ext cx="6934200" cy="962025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>
              <a:defRPr/>
            </a:pPr>
            <a:r>
              <a:rPr lang="en-US" sz="54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000000"/>
                    </a:gs>
                    <a:gs pos="50000">
                      <a:schemeClr val="bg2"/>
                    </a:gs>
                    <a:gs pos="100000">
                      <a:srgbClr val="000000"/>
                    </a:gs>
                  </a:gsLst>
                  <a:lin ang="2700000" scaled="1"/>
                </a:gradFill>
                <a:latin typeface="Arial Black"/>
              </a:rPr>
              <a:t>            </a:t>
            </a:r>
            <a:endParaRPr lang="sk-SK" sz="54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000000"/>
                  </a:gs>
                  <a:gs pos="50000">
                    <a:schemeClr val="bg2"/>
                  </a:gs>
                  <a:gs pos="100000">
                    <a:srgbClr val="000000"/>
                  </a:gs>
                </a:gsLst>
                <a:lin ang="2700000" scaled="1"/>
              </a:gradFill>
              <a:latin typeface="Arial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1030"/>
          <p:cNvSpPr>
            <a:spLocks noChangeArrowheads="1"/>
          </p:cNvSpPr>
          <p:nvPr/>
        </p:nvSpPr>
        <p:spPr bwMode="auto">
          <a:xfrm>
            <a:off x="76200" y="1752600"/>
            <a:ext cx="8991600" cy="50292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3365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25954" name="Text Box 1026"/>
          <p:cNvSpPr txBox="1">
            <a:spLocks noChangeArrowheads="1"/>
          </p:cNvSpPr>
          <p:nvPr/>
        </p:nvSpPr>
        <p:spPr bwMode="auto">
          <a:xfrm>
            <a:off x="457200" y="1670050"/>
            <a:ext cx="8229600" cy="4959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90000"/>
              </a:lnSpc>
            </a:pPr>
            <a:r>
              <a:rPr lang="en-US" sz="2800" b="0" i="1">
                <a:solidFill>
                  <a:schemeClr val="tx1"/>
                </a:solidFill>
              </a:rPr>
              <a:t>Überragender </a:t>
            </a:r>
            <a:r>
              <a:rPr lang="en-US" sz="2800" i="1">
                <a:solidFill>
                  <a:schemeClr val="tx1"/>
                </a:solidFill>
              </a:rPr>
              <a:t>Qualitätsstandard</a:t>
            </a:r>
            <a:r>
              <a:rPr lang="en-US" sz="2800" b="0" i="1">
                <a:solidFill>
                  <a:schemeClr val="tx1"/>
                </a:solidFill>
              </a:rPr>
              <a:t>, </a:t>
            </a:r>
          </a:p>
          <a:p>
            <a:pPr algn="ctr">
              <a:lnSpc>
                <a:spcPct val="190000"/>
              </a:lnSpc>
            </a:pPr>
            <a:r>
              <a:rPr lang="en-US" sz="2800" b="0" i="1">
                <a:solidFill>
                  <a:schemeClr val="tx1"/>
                </a:solidFill>
              </a:rPr>
              <a:t>fachkundige </a:t>
            </a:r>
            <a:r>
              <a:rPr lang="en-US" sz="2800" i="1">
                <a:solidFill>
                  <a:schemeClr val="tx1"/>
                </a:solidFill>
              </a:rPr>
              <a:t>Dienstleistung</a:t>
            </a:r>
            <a:r>
              <a:rPr lang="en-US" sz="2800" b="0" i="1">
                <a:solidFill>
                  <a:schemeClr val="tx1"/>
                </a:solidFill>
              </a:rPr>
              <a:t>, </a:t>
            </a:r>
          </a:p>
          <a:p>
            <a:pPr algn="ctr">
              <a:lnSpc>
                <a:spcPct val="190000"/>
              </a:lnSpc>
            </a:pPr>
            <a:r>
              <a:rPr lang="en-US" sz="2800" b="0" i="1">
                <a:solidFill>
                  <a:schemeClr val="tx1"/>
                </a:solidFill>
              </a:rPr>
              <a:t>tatkräftige </a:t>
            </a:r>
            <a:r>
              <a:rPr lang="en-US" sz="2800" i="1">
                <a:solidFill>
                  <a:schemeClr val="tx1"/>
                </a:solidFill>
              </a:rPr>
              <a:t>Unterstützung</a:t>
            </a:r>
            <a:r>
              <a:rPr lang="en-US" sz="2800" b="0" i="1">
                <a:solidFill>
                  <a:schemeClr val="tx1"/>
                </a:solidFill>
              </a:rPr>
              <a:t> und anwendungsbezogene </a:t>
            </a:r>
            <a:r>
              <a:rPr lang="en-US" sz="2800" i="1">
                <a:solidFill>
                  <a:schemeClr val="tx1"/>
                </a:solidFill>
              </a:rPr>
              <a:t>Beratung</a:t>
            </a:r>
            <a:r>
              <a:rPr lang="en-US" sz="2800" b="0" i="1">
                <a:solidFill>
                  <a:schemeClr val="tx1"/>
                </a:solidFill>
              </a:rPr>
              <a:t> </a:t>
            </a:r>
          </a:p>
          <a:p>
            <a:pPr algn="ctr">
              <a:lnSpc>
                <a:spcPct val="190000"/>
              </a:lnSpc>
            </a:pPr>
            <a:r>
              <a:rPr lang="en-US" sz="2800" b="0" i="1">
                <a:solidFill>
                  <a:schemeClr val="tx1"/>
                </a:solidFill>
              </a:rPr>
              <a:t>sind die Basis für                                                  die Anerkennung durch unsere Kunden.</a:t>
            </a:r>
            <a:endParaRPr lang="nl-NL" sz="2800" b="0" i="1">
              <a:solidFill>
                <a:schemeClr val="tx1"/>
              </a:solidFill>
            </a:endParaRPr>
          </a:p>
        </p:txBody>
      </p:sp>
      <p:sp>
        <p:nvSpPr>
          <p:cNvPr id="125955" name="Rectangle 1027"/>
          <p:cNvSpPr>
            <a:spLocks noChangeArrowheads="1"/>
          </p:cNvSpPr>
          <p:nvPr/>
        </p:nvSpPr>
        <p:spPr bwMode="auto">
          <a:xfrm>
            <a:off x="1600200" y="1066800"/>
            <a:ext cx="6019800" cy="762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50000">
                <a:schemeClr val="bg1">
                  <a:gamma/>
                  <a:shade val="29804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  <p:sp>
        <p:nvSpPr>
          <p:cNvPr id="125957" name="Rectangle 1029"/>
          <p:cNvSpPr>
            <a:spLocks noChangeArrowheads="1"/>
          </p:cNvSpPr>
          <p:nvPr/>
        </p:nvSpPr>
        <p:spPr bwMode="auto">
          <a:xfrm>
            <a:off x="685800" y="228600"/>
            <a:ext cx="78486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ctr">
              <a:defRPr/>
            </a:pPr>
            <a:r>
              <a:rPr lang="nl-NL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NTERNEHMENS </a:t>
            </a:r>
            <a:r>
              <a:rPr lang="nl-NL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ROFIL</a:t>
            </a:r>
            <a:endParaRPr lang="nl-NL" sz="4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026"/>
          <p:cNvSpPr>
            <a:spLocks noChangeArrowheads="1"/>
          </p:cNvSpPr>
          <p:nvPr/>
        </p:nvSpPr>
        <p:spPr bwMode="auto">
          <a:xfrm>
            <a:off x="71438" y="152400"/>
            <a:ext cx="9001125" cy="1257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ORPORATE 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MAGE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algn="ctr">
              <a:lnSpc>
                <a:spcPct val="120000"/>
              </a:lnSpc>
              <a:defRPr/>
            </a:pPr>
            <a:r>
              <a:rPr lang="nl-NL" sz="3200">
                <a:solidFill>
                  <a:schemeClr val="tx1"/>
                </a:solidFill>
              </a:rPr>
              <a:t>G</a:t>
            </a:r>
            <a:r>
              <a:rPr lang="nl-NL">
                <a:solidFill>
                  <a:schemeClr val="tx1"/>
                </a:solidFill>
              </a:rPr>
              <a:t>ESCHÄFTS </a:t>
            </a:r>
            <a:r>
              <a:rPr lang="nl-NL" sz="3200">
                <a:solidFill>
                  <a:schemeClr val="tx1"/>
                </a:solidFill>
              </a:rPr>
              <a:t>P</a:t>
            </a:r>
            <a:r>
              <a:rPr lang="nl-NL">
                <a:solidFill>
                  <a:schemeClr val="tx1"/>
                </a:solidFill>
              </a:rPr>
              <a:t>HILOSOPHIE:</a:t>
            </a:r>
          </a:p>
        </p:txBody>
      </p:sp>
      <p:sp>
        <p:nvSpPr>
          <p:cNvPr id="14339" name="AutoShape 1027"/>
          <p:cNvSpPr>
            <a:spLocks noChangeArrowheads="1"/>
          </p:cNvSpPr>
          <p:nvPr/>
        </p:nvSpPr>
        <p:spPr bwMode="auto">
          <a:xfrm>
            <a:off x="0" y="1600200"/>
            <a:ext cx="9144000" cy="525780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3365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29029" name="AutoShape 1029"/>
          <p:cNvSpPr>
            <a:spLocks noChangeArrowheads="1"/>
          </p:cNvSpPr>
          <p:nvPr/>
        </p:nvSpPr>
        <p:spPr bwMode="auto">
          <a:xfrm>
            <a:off x="1682750" y="2362200"/>
            <a:ext cx="6007100" cy="2057400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  <p:sp>
        <p:nvSpPr>
          <p:cNvPr id="129032" name="Text Box 1032"/>
          <p:cNvSpPr txBox="1">
            <a:spLocks noChangeArrowheads="1"/>
          </p:cNvSpPr>
          <p:nvPr/>
        </p:nvSpPr>
        <p:spPr bwMode="auto">
          <a:xfrm>
            <a:off x="1828800" y="2438400"/>
            <a:ext cx="5715000" cy="1868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nl-NL" sz="3200" i="1">
                <a:solidFill>
                  <a:schemeClr val="tx1"/>
                </a:solidFill>
              </a:rPr>
              <a:t>L</a:t>
            </a:r>
            <a:r>
              <a:rPr lang="nl-NL" sz="2800" i="1">
                <a:solidFill>
                  <a:schemeClr val="tx1"/>
                </a:solidFill>
              </a:rPr>
              <a:t>EISTUNG</a:t>
            </a:r>
          </a:p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nl-NL" i="1">
                <a:solidFill>
                  <a:schemeClr val="tx1"/>
                </a:solidFill>
              </a:rPr>
              <a:t>NICHT BESCHRÄNKT AUF NUR </a:t>
            </a:r>
            <a:endParaRPr lang="nl-NL" sz="2800" i="1">
              <a:solidFill>
                <a:schemeClr val="tx1"/>
              </a:solidFill>
            </a:endParaRPr>
          </a:p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nl-NL" sz="3200" i="1">
                <a:solidFill>
                  <a:schemeClr val="tx2"/>
                </a:solidFill>
              </a:rPr>
              <a:t>V</a:t>
            </a:r>
            <a:r>
              <a:rPr lang="nl-NL" sz="2800" i="1">
                <a:solidFill>
                  <a:schemeClr val="tx2"/>
                </a:solidFill>
              </a:rPr>
              <a:t>ERKAUF</a:t>
            </a:r>
            <a:r>
              <a:rPr lang="nl-NL" sz="3200" i="1">
                <a:solidFill>
                  <a:schemeClr val="tx2"/>
                </a:solidFill>
              </a:rPr>
              <a:t> </a:t>
            </a:r>
            <a:r>
              <a:rPr lang="nl-NL" i="1">
                <a:solidFill>
                  <a:schemeClr val="tx2"/>
                </a:solidFill>
              </a:rPr>
              <a:t>VON</a:t>
            </a:r>
            <a:r>
              <a:rPr lang="nl-NL" sz="3200" i="1">
                <a:solidFill>
                  <a:schemeClr val="tx2"/>
                </a:solidFill>
              </a:rPr>
              <a:t> P</a:t>
            </a:r>
            <a:r>
              <a:rPr lang="nl-NL" sz="2800" i="1">
                <a:solidFill>
                  <a:schemeClr val="tx2"/>
                </a:solidFill>
              </a:rPr>
              <a:t>RODUKTE</a:t>
            </a:r>
          </a:p>
        </p:txBody>
      </p:sp>
      <p:sp>
        <p:nvSpPr>
          <p:cNvPr id="129035" name="Text Box 1035"/>
          <p:cNvSpPr txBox="1">
            <a:spLocks noChangeArrowheads="1"/>
          </p:cNvSpPr>
          <p:nvPr/>
        </p:nvSpPr>
        <p:spPr bwMode="auto">
          <a:xfrm>
            <a:off x="533400" y="5378450"/>
            <a:ext cx="82296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>
                <a:solidFill>
                  <a:schemeClr val="tx1"/>
                </a:solidFill>
              </a:rPr>
              <a:t>C</a:t>
            </a:r>
            <a:r>
              <a:rPr lang="en-US" sz="3200">
                <a:solidFill>
                  <a:schemeClr val="tx1"/>
                </a:solidFill>
              </a:rPr>
              <a:t>ORPORATE ADDED VALUE</a:t>
            </a:r>
            <a:endParaRPr lang="nl-NL" sz="3200">
              <a:solidFill>
                <a:schemeClr val="tx1"/>
              </a:solidFill>
            </a:endParaRPr>
          </a:p>
        </p:txBody>
      </p:sp>
      <p:sp>
        <p:nvSpPr>
          <p:cNvPr id="129036" name="AutoShape 1036"/>
          <p:cNvSpPr>
            <a:spLocks noChangeArrowheads="1"/>
          </p:cNvSpPr>
          <p:nvPr/>
        </p:nvSpPr>
        <p:spPr bwMode="auto">
          <a:xfrm flipH="1">
            <a:off x="533400" y="3962400"/>
            <a:ext cx="990600" cy="381000"/>
          </a:xfrm>
          <a:prstGeom prst="chevron">
            <a:avLst>
              <a:gd name="adj" fmla="val 65000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  <p:sp>
        <p:nvSpPr>
          <p:cNvPr id="129037" name="AutoShape 1037"/>
          <p:cNvSpPr>
            <a:spLocks noChangeArrowheads="1"/>
          </p:cNvSpPr>
          <p:nvPr/>
        </p:nvSpPr>
        <p:spPr bwMode="auto">
          <a:xfrm>
            <a:off x="7848600" y="3962400"/>
            <a:ext cx="990600" cy="381000"/>
          </a:xfrm>
          <a:prstGeom prst="chevron">
            <a:avLst>
              <a:gd name="adj" fmla="val 65000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  <p:grpSp>
        <p:nvGrpSpPr>
          <p:cNvPr id="2" name="Group 1039"/>
          <p:cNvGrpSpPr>
            <a:grpSpLocks/>
          </p:cNvGrpSpPr>
          <p:nvPr/>
        </p:nvGrpSpPr>
        <p:grpSpPr bwMode="auto">
          <a:xfrm>
            <a:off x="990600" y="4953000"/>
            <a:ext cx="7315200" cy="914400"/>
            <a:chOff x="624" y="3120"/>
            <a:chExt cx="4608" cy="576"/>
          </a:xfrm>
        </p:grpSpPr>
        <p:sp>
          <p:nvSpPr>
            <p:cNvPr id="129034" name="AutoShape 1034"/>
            <p:cNvSpPr>
              <a:spLocks noChangeArrowheads="1"/>
            </p:cNvSpPr>
            <p:nvPr/>
          </p:nvSpPr>
          <p:spPr bwMode="auto">
            <a:xfrm>
              <a:off x="624" y="3120"/>
              <a:ext cx="144" cy="576"/>
            </a:xfrm>
            <a:prstGeom prst="curvedRightArrow">
              <a:avLst>
                <a:gd name="adj1" fmla="val 80000"/>
                <a:gd name="adj2" fmla="val 160000"/>
                <a:gd name="adj3" fmla="val 33333"/>
              </a:avLst>
            </a:pr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29038" name="AutoShape 1038"/>
            <p:cNvSpPr>
              <a:spLocks noChangeArrowheads="1"/>
            </p:cNvSpPr>
            <p:nvPr/>
          </p:nvSpPr>
          <p:spPr bwMode="auto">
            <a:xfrm flipH="1">
              <a:off x="5088" y="3120"/>
              <a:ext cx="144" cy="576"/>
            </a:xfrm>
            <a:prstGeom prst="curvedRightArrow">
              <a:avLst>
                <a:gd name="adj1" fmla="val 80000"/>
                <a:gd name="adj2" fmla="val 160000"/>
                <a:gd name="adj3" fmla="val 33333"/>
              </a:avLst>
            </a:pr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2" grpId="0" build="p" autoUpdateAnimBg="0"/>
      <p:bldP spid="129035" grpId="0" autoUpdateAnimBg="0"/>
      <p:bldP spid="129036" grpId="0" animBg="1"/>
      <p:bldP spid="1290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047"/>
          <p:cNvSpPr>
            <a:spLocks noChangeArrowheads="1"/>
          </p:cNvSpPr>
          <p:nvPr/>
        </p:nvSpPr>
        <p:spPr bwMode="auto">
          <a:xfrm>
            <a:off x="152400" y="1752600"/>
            <a:ext cx="8763000" cy="9144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3365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5363" name="AutoShape 1046"/>
          <p:cNvSpPr>
            <a:spLocks noChangeArrowheads="1"/>
          </p:cNvSpPr>
          <p:nvPr/>
        </p:nvSpPr>
        <p:spPr bwMode="auto">
          <a:xfrm>
            <a:off x="76200" y="2971800"/>
            <a:ext cx="8991600" cy="37338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3365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28003" name="Rectangle 1027"/>
          <p:cNvSpPr>
            <a:spLocks noChangeArrowheads="1"/>
          </p:cNvSpPr>
          <p:nvPr/>
        </p:nvSpPr>
        <p:spPr bwMode="auto">
          <a:xfrm>
            <a:off x="762000" y="1066800"/>
            <a:ext cx="7696200" cy="762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50000">
                <a:schemeClr val="bg1">
                  <a:gamma/>
                  <a:shade val="29804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  <p:sp>
        <p:nvSpPr>
          <p:cNvPr id="128004" name="Rectangle 1028"/>
          <p:cNvSpPr>
            <a:spLocks noChangeArrowheads="1"/>
          </p:cNvSpPr>
          <p:nvPr/>
        </p:nvSpPr>
        <p:spPr bwMode="auto">
          <a:xfrm>
            <a:off x="685800" y="228600"/>
            <a:ext cx="78486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ctr">
              <a:defRPr/>
            </a:pPr>
            <a:r>
              <a:rPr lang="nl-NL"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NTSCHEIDENDE</a:t>
            </a:r>
            <a:r>
              <a:rPr lang="nl-NL"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Q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UALIFIKATIONEN.</a:t>
            </a:r>
            <a:endParaRPr lang="nl-NL" sz="36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66" name="Text Box 1029"/>
          <p:cNvSpPr txBox="1">
            <a:spLocks noChangeArrowheads="1"/>
          </p:cNvSpPr>
          <p:nvPr/>
        </p:nvSpPr>
        <p:spPr bwMode="auto">
          <a:xfrm>
            <a:off x="533400" y="1905000"/>
            <a:ext cx="82296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O</a:t>
            </a:r>
            <a:r>
              <a:rPr lang="en-US" sz="2800">
                <a:solidFill>
                  <a:schemeClr val="tx1"/>
                </a:solidFill>
              </a:rPr>
              <a:t>UR</a:t>
            </a:r>
            <a:r>
              <a:rPr lang="en-US" sz="3200">
                <a:solidFill>
                  <a:schemeClr val="tx1"/>
                </a:solidFill>
              </a:rPr>
              <a:t> C</a:t>
            </a:r>
            <a:r>
              <a:rPr lang="en-US" sz="2800">
                <a:solidFill>
                  <a:schemeClr val="tx1"/>
                </a:solidFill>
              </a:rPr>
              <a:t>ORPORATE ADDED VALUE:</a:t>
            </a:r>
            <a:endParaRPr lang="nl-NL" sz="2800">
              <a:solidFill>
                <a:schemeClr val="tx1"/>
              </a:solidFill>
            </a:endParaRPr>
          </a:p>
        </p:txBody>
      </p:sp>
      <p:sp>
        <p:nvSpPr>
          <p:cNvPr id="128006" name="Rectangle 1030"/>
          <p:cNvSpPr>
            <a:spLocks noChangeArrowheads="1"/>
          </p:cNvSpPr>
          <p:nvPr/>
        </p:nvSpPr>
        <p:spPr bwMode="auto">
          <a:xfrm>
            <a:off x="1447800" y="3005138"/>
            <a:ext cx="544513" cy="1185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7200" b="0">
                <a:solidFill>
                  <a:srgbClr val="C11208"/>
                </a:solidFill>
                <a:latin typeface="Wingdings" pitchFamily="2" charset="2"/>
              </a:rPr>
              <a:t></a:t>
            </a:r>
          </a:p>
        </p:txBody>
      </p:sp>
      <p:sp>
        <p:nvSpPr>
          <p:cNvPr id="128014" name="Rectangle 1038"/>
          <p:cNvSpPr>
            <a:spLocks noChangeArrowheads="1"/>
          </p:cNvSpPr>
          <p:nvPr/>
        </p:nvSpPr>
        <p:spPr bwMode="auto">
          <a:xfrm>
            <a:off x="1447800" y="3843338"/>
            <a:ext cx="544513" cy="1185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7200" b="0">
                <a:solidFill>
                  <a:srgbClr val="C11208"/>
                </a:solidFill>
                <a:latin typeface="Wingdings" pitchFamily="2" charset="2"/>
              </a:rPr>
              <a:t></a:t>
            </a:r>
          </a:p>
        </p:txBody>
      </p:sp>
      <p:sp>
        <p:nvSpPr>
          <p:cNvPr id="128015" name="Rectangle 1039"/>
          <p:cNvSpPr>
            <a:spLocks noChangeArrowheads="1"/>
          </p:cNvSpPr>
          <p:nvPr/>
        </p:nvSpPr>
        <p:spPr bwMode="auto">
          <a:xfrm>
            <a:off x="1447800" y="4605338"/>
            <a:ext cx="544513" cy="1185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7200" b="0">
                <a:solidFill>
                  <a:srgbClr val="C11208"/>
                </a:solidFill>
                <a:latin typeface="Wingdings" pitchFamily="2" charset="2"/>
              </a:rPr>
              <a:t></a:t>
            </a:r>
          </a:p>
        </p:txBody>
      </p:sp>
      <p:sp>
        <p:nvSpPr>
          <p:cNvPr id="128016" name="Rectangle 1040"/>
          <p:cNvSpPr>
            <a:spLocks noChangeArrowheads="1"/>
          </p:cNvSpPr>
          <p:nvPr/>
        </p:nvSpPr>
        <p:spPr bwMode="auto">
          <a:xfrm>
            <a:off x="1447800" y="5443538"/>
            <a:ext cx="544513" cy="1185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7200" b="0">
                <a:solidFill>
                  <a:srgbClr val="C11208"/>
                </a:solidFill>
                <a:latin typeface="Wingdings" pitchFamily="2" charset="2"/>
              </a:rPr>
              <a:t></a:t>
            </a:r>
          </a:p>
        </p:txBody>
      </p:sp>
      <p:sp>
        <p:nvSpPr>
          <p:cNvPr id="128018" name="Text Box 1042"/>
          <p:cNvSpPr txBox="1">
            <a:spLocks noChangeArrowheads="1"/>
          </p:cNvSpPr>
          <p:nvPr/>
        </p:nvSpPr>
        <p:spPr bwMode="auto">
          <a:xfrm>
            <a:off x="2144713" y="5791200"/>
            <a:ext cx="6705600" cy="604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>
                <a:solidFill>
                  <a:schemeClr val="tx1"/>
                </a:solidFill>
              </a:rPr>
              <a:t>Marktposition.</a:t>
            </a:r>
            <a:endParaRPr lang="nl-NL" sz="2800">
              <a:solidFill>
                <a:schemeClr val="tx1"/>
              </a:solidFill>
            </a:endParaRPr>
          </a:p>
        </p:txBody>
      </p:sp>
      <p:sp>
        <p:nvSpPr>
          <p:cNvPr id="128019" name="Text Box 1043"/>
          <p:cNvSpPr txBox="1">
            <a:spLocks noChangeArrowheads="1"/>
          </p:cNvSpPr>
          <p:nvPr/>
        </p:nvSpPr>
        <p:spPr bwMode="auto">
          <a:xfrm>
            <a:off x="2144713" y="4957763"/>
            <a:ext cx="6705600" cy="604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>
                <a:solidFill>
                  <a:schemeClr val="tx1"/>
                </a:solidFill>
              </a:rPr>
              <a:t>Service / Dienstleistung.</a:t>
            </a:r>
            <a:endParaRPr lang="nl-NL" sz="2800">
              <a:solidFill>
                <a:schemeClr val="tx1"/>
              </a:solidFill>
            </a:endParaRPr>
          </a:p>
        </p:txBody>
      </p:sp>
      <p:sp>
        <p:nvSpPr>
          <p:cNvPr id="128020" name="Text Box 1044"/>
          <p:cNvSpPr txBox="1">
            <a:spLocks noChangeArrowheads="1"/>
          </p:cNvSpPr>
          <p:nvPr/>
        </p:nvSpPr>
        <p:spPr bwMode="auto">
          <a:xfrm>
            <a:off x="2144713" y="4076700"/>
            <a:ext cx="6705600" cy="64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>
                <a:solidFill>
                  <a:schemeClr val="tx1"/>
                </a:solidFill>
              </a:rPr>
              <a:t>Qualifizierte, fachkundige Beratung.</a:t>
            </a:r>
            <a:r>
              <a:rPr lang="en-US" sz="2800" b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28021" name="Text Box 1045"/>
          <p:cNvSpPr txBox="1">
            <a:spLocks noChangeArrowheads="1"/>
          </p:cNvSpPr>
          <p:nvPr/>
        </p:nvSpPr>
        <p:spPr bwMode="auto">
          <a:xfrm>
            <a:off x="2144713" y="3200400"/>
            <a:ext cx="6705600" cy="733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solidFill>
                  <a:schemeClr val="tx1"/>
                </a:solidFill>
              </a:rPr>
              <a:t>Qualität und Zuverlässigkeit.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28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2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6" grpId="0" autoUpdateAnimBg="0"/>
      <p:bldP spid="128014" grpId="0" autoUpdateAnimBg="0"/>
      <p:bldP spid="128015" grpId="0" autoUpdateAnimBg="0"/>
      <p:bldP spid="128016" grpId="0" autoUpdateAnimBg="0"/>
      <p:bldP spid="128018" grpId="0" build="p" autoUpdateAnimBg="0"/>
      <p:bldP spid="128019" grpId="0" build="p" autoUpdateAnimBg="0"/>
      <p:bldP spid="128020" grpId="0" build="p" autoUpdateAnimBg="0"/>
      <p:bldP spid="12802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152400" y="1752600"/>
            <a:ext cx="8763000" cy="9144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3365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76200" y="3124200"/>
            <a:ext cx="8991600" cy="37338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3365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33124" name="Rectangle 4"/>
          <p:cNvSpPr>
            <a:spLocks noChangeArrowheads="1"/>
          </p:cNvSpPr>
          <p:nvPr/>
        </p:nvSpPr>
        <p:spPr bwMode="auto">
          <a:xfrm>
            <a:off x="762000" y="1066800"/>
            <a:ext cx="7696200" cy="762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50000">
                <a:schemeClr val="bg1">
                  <a:gamma/>
                  <a:shade val="29804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  <p:sp>
        <p:nvSpPr>
          <p:cNvPr id="133125" name="Rectangle 5"/>
          <p:cNvSpPr>
            <a:spLocks noChangeArrowheads="1"/>
          </p:cNvSpPr>
          <p:nvPr/>
        </p:nvSpPr>
        <p:spPr bwMode="auto">
          <a:xfrm>
            <a:off x="685800" y="228600"/>
            <a:ext cx="78486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ctr">
              <a:defRPr/>
            </a:pPr>
            <a:r>
              <a:rPr lang="nl-NL"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NTSCHEIDENDE</a:t>
            </a:r>
            <a:r>
              <a:rPr lang="nl-NL"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Q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UALIFIKATIONEN.</a:t>
            </a:r>
            <a:endParaRPr lang="nl-NL" sz="36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33400" y="1905000"/>
            <a:ext cx="82296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1.</a:t>
            </a:r>
            <a:r>
              <a:rPr lang="en-US" sz="2800">
                <a:solidFill>
                  <a:schemeClr val="tx1"/>
                </a:solidFill>
              </a:rPr>
              <a:t> Q</a:t>
            </a:r>
            <a:r>
              <a:rPr lang="en-US">
                <a:solidFill>
                  <a:schemeClr val="tx1"/>
                </a:solidFill>
              </a:rPr>
              <a:t>UALITÄT UND </a:t>
            </a:r>
            <a:r>
              <a:rPr lang="en-US" sz="2800">
                <a:solidFill>
                  <a:schemeClr val="tx1"/>
                </a:solidFill>
              </a:rPr>
              <a:t>Z</a:t>
            </a:r>
            <a:r>
              <a:rPr lang="en-US">
                <a:solidFill>
                  <a:schemeClr val="tx1"/>
                </a:solidFill>
              </a:rPr>
              <a:t>UVERLÄSSIGKEIT.</a:t>
            </a:r>
            <a:endParaRPr lang="nl-NL">
              <a:solidFill>
                <a:schemeClr val="tx1"/>
              </a:solidFill>
            </a:endParaRPr>
          </a:p>
        </p:txBody>
      </p:sp>
      <p:sp>
        <p:nvSpPr>
          <p:cNvPr id="133127" name="Rectangle 7"/>
          <p:cNvSpPr>
            <a:spLocks noChangeArrowheads="1"/>
          </p:cNvSpPr>
          <p:nvPr/>
        </p:nvSpPr>
        <p:spPr bwMode="auto">
          <a:xfrm>
            <a:off x="381000" y="3048000"/>
            <a:ext cx="544513" cy="1185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7200" b="0">
                <a:solidFill>
                  <a:srgbClr val="C11208"/>
                </a:solidFill>
                <a:latin typeface="Wingdings" pitchFamily="2" charset="2"/>
              </a:rPr>
              <a:t></a:t>
            </a:r>
          </a:p>
        </p:txBody>
      </p:sp>
      <p:sp>
        <p:nvSpPr>
          <p:cNvPr id="133134" name="Text Box 14"/>
          <p:cNvSpPr txBox="1">
            <a:spLocks noChangeArrowheads="1"/>
          </p:cNvSpPr>
          <p:nvPr/>
        </p:nvSpPr>
        <p:spPr bwMode="auto">
          <a:xfrm>
            <a:off x="1219200" y="3276600"/>
            <a:ext cx="7620000" cy="1747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en-US">
                <a:solidFill>
                  <a:schemeClr val="tx1"/>
                </a:solidFill>
              </a:rPr>
              <a:t>ISO 9002 Qualitätssicherungssystem</a:t>
            </a:r>
            <a:r>
              <a:rPr lang="en-US" sz="2000" b="0">
                <a:solidFill>
                  <a:schemeClr val="tx1"/>
                </a:solidFill>
              </a:rPr>
              <a:t> gewährleistet eine alle Phasen der Herstellung umfassende Qualitätssicherung.</a:t>
            </a:r>
          </a:p>
          <a:p>
            <a:pPr>
              <a:lnSpc>
                <a:spcPct val="170000"/>
              </a:lnSpc>
            </a:pPr>
            <a:r>
              <a:rPr lang="en-US" sz="2000" b="0">
                <a:solidFill>
                  <a:schemeClr val="tx1"/>
                </a:solidFill>
              </a:rPr>
              <a:t>(Herstellungs-Verfahren, Rohstoffe, Lieferanten....).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7" grpId="0" autoUpdateAnimBg="0"/>
      <p:bldP spid="133134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152400" y="1752600"/>
            <a:ext cx="8763000" cy="9144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3365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76200" y="2819400"/>
            <a:ext cx="8991600" cy="39624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3365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32100" name="Rectangle 4"/>
          <p:cNvSpPr>
            <a:spLocks noChangeArrowheads="1"/>
          </p:cNvSpPr>
          <p:nvPr/>
        </p:nvSpPr>
        <p:spPr bwMode="auto">
          <a:xfrm>
            <a:off x="762000" y="1066800"/>
            <a:ext cx="7696200" cy="762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50000">
                <a:schemeClr val="bg1">
                  <a:gamma/>
                  <a:shade val="29804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  <p:sp>
        <p:nvSpPr>
          <p:cNvPr id="132101" name="Rectangle 5"/>
          <p:cNvSpPr>
            <a:spLocks noChangeArrowheads="1"/>
          </p:cNvSpPr>
          <p:nvPr/>
        </p:nvSpPr>
        <p:spPr bwMode="auto">
          <a:xfrm>
            <a:off x="685800" y="228600"/>
            <a:ext cx="78486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ctr">
              <a:defRPr/>
            </a:pPr>
            <a:r>
              <a:rPr lang="nl-NL"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NTSCHEIDENDE</a:t>
            </a:r>
            <a:r>
              <a:rPr lang="nl-NL"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Q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UALIFIKATIONEN.</a:t>
            </a:r>
            <a:endParaRPr lang="nl-NL" sz="36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04800" y="1905000"/>
            <a:ext cx="84582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2.</a:t>
            </a:r>
            <a:r>
              <a:rPr lang="en-US" sz="2800">
                <a:solidFill>
                  <a:schemeClr val="tx1"/>
                </a:solidFill>
              </a:rPr>
              <a:t> Q</a:t>
            </a:r>
            <a:r>
              <a:rPr lang="en-US">
                <a:solidFill>
                  <a:schemeClr val="tx1"/>
                </a:solidFill>
              </a:rPr>
              <a:t>UALIFIZIERTE</a:t>
            </a:r>
            <a:r>
              <a:rPr lang="en-US" sz="2800">
                <a:solidFill>
                  <a:schemeClr val="tx1"/>
                </a:solidFill>
              </a:rPr>
              <a:t>, </a:t>
            </a:r>
            <a:r>
              <a:rPr lang="en-US">
                <a:solidFill>
                  <a:schemeClr val="tx1"/>
                </a:solidFill>
              </a:rPr>
              <a:t>FACHKUNDIGE</a:t>
            </a:r>
            <a:r>
              <a:rPr lang="en-US" sz="2800">
                <a:solidFill>
                  <a:schemeClr val="tx1"/>
                </a:solidFill>
              </a:rPr>
              <a:t> B</a:t>
            </a:r>
            <a:r>
              <a:rPr lang="en-US">
                <a:solidFill>
                  <a:schemeClr val="tx1"/>
                </a:solidFill>
              </a:rPr>
              <a:t>ERATUNG</a:t>
            </a:r>
            <a:r>
              <a:rPr lang="en-US" sz="2800">
                <a:solidFill>
                  <a:schemeClr val="tx1"/>
                </a:solidFill>
              </a:rPr>
              <a:t>.</a:t>
            </a:r>
            <a:endParaRPr lang="nl-NL" sz="2800">
              <a:solidFill>
                <a:schemeClr val="tx1"/>
              </a:solidFill>
            </a:endParaRPr>
          </a:p>
        </p:txBody>
      </p:sp>
      <p:sp>
        <p:nvSpPr>
          <p:cNvPr id="132103" name="Rectangle 7"/>
          <p:cNvSpPr>
            <a:spLocks noChangeArrowheads="1"/>
          </p:cNvSpPr>
          <p:nvPr/>
        </p:nvSpPr>
        <p:spPr bwMode="auto">
          <a:xfrm>
            <a:off x="304800" y="2667000"/>
            <a:ext cx="544513" cy="1185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7200" b="0">
                <a:solidFill>
                  <a:srgbClr val="C11208"/>
                </a:solidFill>
                <a:latin typeface="Wingdings" pitchFamily="2" charset="2"/>
              </a:rPr>
              <a:t></a:t>
            </a:r>
          </a:p>
        </p:txBody>
      </p:sp>
      <p:sp>
        <p:nvSpPr>
          <p:cNvPr id="132104" name="Rectangle 8"/>
          <p:cNvSpPr>
            <a:spLocks noChangeArrowheads="1"/>
          </p:cNvSpPr>
          <p:nvPr/>
        </p:nvSpPr>
        <p:spPr bwMode="auto">
          <a:xfrm>
            <a:off x="304800" y="3962400"/>
            <a:ext cx="544513" cy="1185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7200" b="0">
                <a:solidFill>
                  <a:srgbClr val="C11208"/>
                </a:solidFill>
                <a:latin typeface="Wingdings" pitchFamily="2" charset="2"/>
              </a:rPr>
              <a:t></a:t>
            </a:r>
          </a:p>
        </p:txBody>
      </p:sp>
      <p:sp>
        <p:nvSpPr>
          <p:cNvPr id="132105" name="Rectangle 9"/>
          <p:cNvSpPr>
            <a:spLocks noChangeArrowheads="1"/>
          </p:cNvSpPr>
          <p:nvPr/>
        </p:nvSpPr>
        <p:spPr bwMode="auto">
          <a:xfrm>
            <a:off x="304800" y="5181600"/>
            <a:ext cx="544513" cy="1185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7200" b="0">
                <a:solidFill>
                  <a:srgbClr val="C11208"/>
                </a:solidFill>
                <a:latin typeface="Wingdings" pitchFamily="2" charset="2"/>
              </a:rPr>
              <a:t></a:t>
            </a:r>
          </a:p>
        </p:txBody>
      </p:sp>
      <p:sp>
        <p:nvSpPr>
          <p:cNvPr id="132107" name="Text Box 11"/>
          <p:cNvSpPr txBox="1">
            <a:spLocks noChangeArrowheads="1"/>
          </p:cNvSpPr>
          <p:nvPr/>
        </p:nvSpPr>
        <p:spPr bwMode="auto">
          <a:xfrm>
            <a:off x="990600" y="5584825"/>
            <a:ext cx="7848600" cy="968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b="0">
                <a:solidFill>
                  <a:schemeClr val="tx1"/>
                </a:solidFill>
              </a:rPr>
              <a:t>Verfahrenstechnische </a:t>
            </a:r>
            <a:r>
              <a:rPr lang="en-US">
                <a:solidFill>
                  <a:schemeClr val="tx1"/>
                </a:solidFill>
              </a:rPr>
              <a:t>Detail-und Gesamtlösungen</a:t>
            </a:r>
            <a:r>
              <a:rPr lang="en-US" b="0">
                <a:solidFill>
                  <a:schemeClr val="tx1"/>
                </a:solidFill>
              </a:rPr>
              <a:t> mit einem </a:t>
            </a:r>
            <a:r>
              <a:rPr lang="en-US">
                <a:solidFill>
                  <a:schemeClr val="tx1"/>
                </a:solidFill>
              </a:rPr>
              <a:t>sehr breiten Einsatzspektrum.</a:t>
            </a:r>
            <a:r>
              <a:rPr lang="en-US" b="0">
                <a:solidFill>
                  <a:schemeClr val="tx1"/>
                </a:solidFill>
              </a:rPr>
              <a:t> </a:t>
            </a:r>
            <a:endParaRPr lang="nl-NL" b="0">
              <a:solidFill>
                <a:schemeClr val="tx1"/>
              </a:solidFill>
            </a:endParaRPr>
          </a:p>
        </p:txBody>
      </p:sp>
      <p:sp>
        <p:nvSpPr>
          <p:cNvPr id="132108" name="Text Box 12"/>
          <p:cNvSpPr txBox="1">
            <a:spLocks noChangeArrowheads="1"/>
          </p:cNvSpPr>
          <p:nvPr/>
        </p:nvSpPr>
        <p:spPr bwMode="auto">
          <a:xfrm>
            <a:off x="990600" y="4343400"/>
            <a:ext cx="7543800" cy="968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>
                <a:solidFill>
                  <a:schemeClr val="tx1"/>
                </a:solidFill>
              </a:rPr>
              <a:t>Pre-Engineering und Detail-Engineering</a:t>
            </a:r>
            <a:r>
              <a:rPr lang="en-US" b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b="0">
                <a:solidFill>
                  <a:schemeClr val="tx1"/>
                </a:solidFill>
              </a:rPr>
              <a:t>(3-D CAD engineering system).</a:t>
            </a:r>
            <a:endParaRPr lang="nl-NL" b="0">
              <a:solidFill>
                <a:schemeClr val="tx1"/>
              </a:solidFill>
            </a:endParaRPr>
          </a:p>
        </p:txBody>
      </p:sp>
      <p:sp>
        <p:nvSpPr>
          <p:cNvPr id="132109" name="Text Box 13"/>
          <p:cNvSpPr txBox="1">
            <a:spLocks noChangeArrowheads="1"/>
          </p:cNvSpPr>
          <p:nvPr/>
        </p:nvSpPr>
        <p:spPr bwMode="auto">
          <a:xfrm>
            <a:off x="990600" y="3048000"/>
            <a:ext cx="7620000" cy="104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>
                <a:solidFill>
                  <a:schemeClr val="tx1"/>
                </a:solidFill>
              </a:rPr>
              <a:t>Produkttechnisches</a:t>
            </a:r>
            <a:r>
              <a:rPr lang="en-US" b="0">
                <a:solidFill>
                  <a:schemeClr val="tx1"/>
                </a:solidFill>
              </a:rPr>
              <a:t> </a:t>
            </a:r>
            <a:r>
              <a:rPr lang="en-US">
                <a:solidFill>
                  <a:schemeClr val="tx1"/>
                </a:solidFill>
              </a:rPr>
              <a:t>Know-How</a:t>
            </a:r>
            <a:r>
              <a:rPr lang="en-US" b="0">
                <a:solidFill>
                  <a:schemeClr val="tx1"/>
                </a:solidFill>
              </a:rPr>
              <a:t> aufbauend auf der </a:t>
            </a:r>
            <a:r>
              <a:rPr lang="en-US">
                <a:solidFill>
                  <a:schemeClr val="tx1"/>
                </a:solidFill>
              </a:rPr>
              <a:t>langjährigen Erfahrung</a:t>
            </a:r>
            <a:r>
              <a:rPr lang="en-US" b="0">
                <a:solidFill>
                  <a:schemeClr val="tx1"/>
                </a:solidFill>
              </a:rPr>
              <a:t> unserer Mitarbeiter.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3" grpId="0" autoUpdateAnimBg="0"/>
      <p:bldP spid="132104" grpId="0" autoUpdateAnimBg="0"/>
      <p:bldP spid="132105" grpId="0" autoUpdateAnimBg="0"/>
      <p:bldP spid="132107" grpId="0" build="p" autoUpdateAnimBg="0"/>
      <p:bldP spid="132108" grpId="0" build="p" autoUpdateAnimBg="0"/>
      <p:bldP spid="132109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76200" y="1676400"/>
            <a:ext cx="8915400" cy="9144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3365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76200" y="2667000"/>
            <a:ext cx="8991600" cy="4191000"/>
          </a:xfrm>
          <a:prstGeom prst="roundRect">
            <a:avLst>
              <a:gd name="adj" fmla="val 5343"/>
            </a:avLst>
          </a:prstGeom>
          <a:gradFill rotWithShape="0">
            <a:gsLst>
              <a:gs pos="0">
                <a:srgbClr val="3365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762000" y="1066800"/>
            <a:ext cx="7696200" cy="762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50000">
                <a:schemeClr val="bg1">
                  <a:gamma/>
                  <a:shade val="29804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685800" y="228600"/>
            <a:ext cx="78486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ctr">
              <a:defRPr/>
            </a:pPr>
            <a:r>
              <a:rPr lang="nl-NL"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NTSCHEIDENDE</a:t>
            </a:r>
            <a:r>
              <a:rPr lang="nl-NL"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Q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UALIFIKATIONEN.</a:t>
            </a:r>
            <a:endParaRPr lang="nl-NL" sz="36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28600" y="1752600"/>
            <a:ext cx="8534400" cy="604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>
                <a:solidFill>
                  <a:schemeClr val="tx1"/>
                </a:solidFill>
              </a:rPr>
              <a:t>3.</a:t>
            </a:r>
            <a:r>
              <a:rPr lang="en-US" sz="2800">
                <a:solidFill>
                  <a:schemeClr val="tx1"/>
                </a:solidFill>
              </a:rPr>
              <a:t> S</a:t>
            </a:r>
            <a:r>
              <a:rPr lang="en-US">
                <a:solidFill>
                  <a:schemeClr val="tx1"/>
                </a:solidFill>
              </a:rPr>
              <a:t>ERVICE</a:t>
            </a:r>
            <a:r>
              <a:rPr lang="en-US" sz="2800">
                <a:solidFill>
                  <a:schemeClr val="tx1"/>
                </a:solidFill>
              </a:rPr>
              <a:t> / D</a:t>
            </a:r>
            <a:r>
              <a:rPr lang="en-US">
                <a:solidFill>
                  <a:schemeClr val="tx1"/>
                </a:solidFill>
              </a:rPr>
              <a:t>IENSTLEISTUNG</a:t>
            </a:r>
            <a:r>
              <a:rPr lang="en-US" sz="2800">
                <a:solidFill>
                  <a:schemeClr val="tx1"/>
                </a:solidFill>
              </a:rPr>
              <a:t>.</a:t>
            </a:r>
            <a:endParaRPr lang="nl-NL" sz="2800">
              <a:solidFill>
                <a:schemeClr val="tx1"/>
              </a:solidFill>
            </a:endParaRPr>
          </a:p>
        </p:txBody>
      </p:sp>
      <p:sp>
        <p:nvSpPr>
          <p:cNvPr id="131089" name="Rectangle 17"/>
          <p:cNvSpPr>
            <a:spLocks noChangeArrowheads="1"/>
          </p:cNvSpPr>
          <p:nvPr/>
        </p:nvSpPr>
        <p:spPr bwMode="auto">
          <a:xfrm>
            <a:off x="146050" y="3965575"/>
            <a:ext cx="463550" cy="911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5400" b="0">
                <a:solidFill>
                  <a:srgbClr val="C11208"/>
                </a:solidFill>
                <a:latin typeface="Wingdings" pitchFamily="2" charset="2"/>
              </a:rPr>
              <a:t></a:t>
            </a:r>
          </a:p>
        </p:txBody>
      </p:sp>
      <p:sp>
        <p:nvSpPr>
          <p:cNvPr id="131090" name="Text Box 18"/>
          <p:cNvSpPr txBox="1">
            <a:spLocks noChangeArrowheads="1"/>
          </p:cNvSpPr>
          <p:nvPr/>
        </p:nvSpPr>
        <p:spPr bwMode="auto">
          <a:xfrm>
            <a:off x="609600" y="4206875"/>
            <a:ext cx="845820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0">
                <a:solidFill>
                  <a:schemeClr val="tx1"/>
                </a:solidFill>
              </a:rPr>
              <a:t>Verfahrenstechnische </a:t>
            </a:r>
            <a:r>
              <a:rPr lang="en-US" sz="2000">
                <a:solidFill>
                  <a:schemeClr val="tx1"/>
                </a:solidFill>
              </a:rPr>
              <a:t>Detail-und Gesamtlösungen</a:t>
            </a:r>
            <a:r>
              <a:rPr lang="en-US" sz="2000" b="0">
                <a:solidFill>
                  <a:schemeClr val="tx1"/>
                </a:solidFill>
              </a:rPr>
              <a:t> mit einem </a:t>
            </a:r>
            <a:r>
              <a:rPr lang="en-US" sz="2000">
                <a:solidFill>
                  <a:schemeClr val="tx1"/>
                </a:solidFill>
              </a:rPr>
              <a:t>sehr breiten Einsatzspektrum.</a:t>
            </a:r>
            <a:r>
              <a:rPr lang="en-US" sz="2000" b="0">
                <a:solidFill>
                  <a:schemeClr val="tx1"/>
                </a:solidFill>
              </a:rPr>
              <a:t> </a:t>
            </a:r>
            <a:endParaRPr lang="nl-NL" sz="2000" b="0">
              <a:solidFill>
                <a:schemeClr val="tx1"/>
              </a:solidFill>
            </a:endParaRPr>
          </a:p>
        </p:txBody>
      </p:sp>
      <p:sp>
        <p:nvSpPr>
          <p:cNvPr id="131091" name="Text Box 19"/>
          <p:cNvSpPr txBox="1">
            <a:spLocks noChangeArrowheads="1"/>
          </p:cNvSpPr>
          <p:nvPr/>
        </p:nvSpPr>
        <p:spPr bwMode="auto">
          <a:xfrm>
            <a:off x="609600" y="3717925"/>
            <a:ext cx="79946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Schlüsselfertige</a:t>
            </a:r>
            <a:r>
              <a:rPr lang="en-US" sz="2000" b="0">
                <a:solidFill>
                  <a:schemeClr val="tx1"/>
                </a:solidFill>
              </a:rPr>
              <a:t> Projekte.	</a:t>
            </a:r>
          </a:p>
        </p:txBody>
      </p:sp>
      <p:sp>
        <p:nvSpPr>
          <p:cNvPr id="131092" name="Text Box 20"/>
          <p:cNvSpPr txBox="1">
            <a:spLocks noChangeArrowheads="1"/>
          </p:cNvSpPr>
          <p:nvPr/>
        </p:nvSpPr>
        <p:spPr bwMode="auto">
          <a:xfrm>
            <a:off x="609600" y="2759075"/>
            <a:ext cx="799465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0">
                <a:solidFill>
                  <a:schemeClr val="tx1"/>
                </a:solidFill>
              </a:rPr>
              <a:t>Pre-Fabrication: </a:t>
            </a:r>
            <a:r>
              <a:rPr lang="en-US" sz="2000">
                <a:solidFill>
                  <a:schemeClr val="tx1"/>
                </a:solidFill>
              </a:rPr>
              <a:t>3-D CAD</a:t>
            </a:r>
            <a:r>
              <a:rPr lang="en-US" sz="2000" b="0">
                <a:solidFill>
                  <a:schemeClr val="tx1"/>
                </a:solidFill>
              </a:rPr>
              <a:t> Engineering system, direkt mit einem </a:t>
            </a:r>
            <a:r>
              <a:rPr lang="en-US" sz="2000">
                <a:solidFill>
                  <a:schemeClr val="tx1"/>
                </a:solidFill>
              </a:rPr>
              <a:t>computergesteuerten</a:t>
            </a:r>
            <a:r>
              <a:rPr lang="en-US" sz="2000" b="0">
                <a:solidFill>
                  <a:schemeClr val="tx1"/>
                </a:solidFill>
              </a:rPr>
              <a:t> </a:t>
            </a:r>
            <a:r>
              <a:rPr lang="en-US" sz="2000">
                <a:solidFill>
                  <a:schemeClr val="tx1"/>
                </a:solidFill>
              </a:rPr>
              <a:t>Fräse- und Bohrwerk</a:t>
            </a:r>
            <a:r>
              <a:rPr lang="en-US" sz="2000" b="0">
                <a:solidFill>
                  <a:schemeClr val="tx1"/>
                </a:solidFill>
              </a:rPr>
              <a:t> verbunden.</a:t>
            </a:r>
          </a:p>
        </p:txBody>
      </p:sp>
      <p:sp>
        <p:nvSpPr>
          <p:cNvPr id="131093" name="Rectangle 21"/>
          <p:cNvSpPr>
            <a:spLocks noChangeArrowheads="1"/>
          </p:cNvSpPr>
          <p:nvPr/>
        </p:nvSpPr>
        <p:spPr bwMode="auto">
          <a:xfrm>
            <a:off x="146050" y="3429000"/>
            <a:ext cx="463550" cy="911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5400" b="0">
                <a:solidFill>
                  <a:srgbClr val="C11208"/>
                </a:solidFill>
                <a:latin typeface="Wingdings" pitchFamily="2" charset="2"/>
              </a:rPr>
              <a:t></a:t>
            </a:r>
          </a:p>
        </p:txBody>
      </p:sp>
      <p:sp>
        <p:nvSpPr>
          <p:cNvPr id="131095" name="Rectangle 23"/>
          <p:cNvSpPr>
            <a:spLocks noChangeArrowheads="1"/>
          </p:cNvSpPr>
          <p:nvPr/>
        </p:nvSpPr>
        <p:spPr bwMode="auto">
          <a:xfrm>
            <a:off x="152400" y="5946775"/>
            <a:ext cx="463550" cy="911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5400" b="0">
                <a:solidFill>
                  <a:srgbClr val="C11208"/>
                </a:solidFill>
                <a:latin typeface="Wingdings" pitchFamily="2" charset="2"/>
              </a:rPr>
              <a:t></a:t>
            </a:r>
          </a:p>
        </p:txBody>
      </p:sp>
      <p:sp>
        <p:nvSpPr>
          <p:cNvPr id="131096" name="Rectangle 24"/>
          <p:cNvSpPr>
            <a:spLocks noChangeArrowheads="1"/>
          </p:cNvSpPr>
          <p:nvPr/>
        </p:nvSpPr>
        <p:spPr bwMode="auto">
          <a:xfrm>
            <a:off x="146050" y="2517775"/>
            <a:ext cx="463550" cy="911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5400" b="0">
                <a:solidFill>
                  <a:srgbClr val="C11208"/>
                </a:solidFill>
                <a:latin typeface="Wingdings" pitchFamily="2" charset="2"/>
              </a:rPr>
              <a:t></a:t>
            </a:r>
          </a:p>
        </p:txBody>
      </p:sp>
      <p:sp>
        <p:nvSpPr>
          <p:cNvPr id="131097" name="Text Box 25"/>
          <p:cNvSpPr txBox="1">
            <a:spLocks noChangeArrowheads="1"/>
          </p:cNvSpPr>
          <p:nvPr/>
        </p:nvSpPr>
        <p:spPr bwMode="auto">
          <a:xfrm>
            <a:off x="609600" y="5105400"/>
            <a:ext cx="8534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0">
                <a:solidFill>
                  <a:schemeClr val="tx1"/>
                </a:solidFill>
              </a:rPr>
              <a:t>Individuelle und optimale </a:t>
            </a:r>
            <a:r>
              <a:rPr lang="en-US" sz="2000">
                <a:solidFill>
                  <a:schemeClr val="tx1"/>
                </a:solidFill>
              </a:rPr>
              <a:t>Anpassung an spezifische Kundenwünsche</a:t>
            </a:r>
            <a:r>
              <a:rPr lang="en-US" sz="2000" b="0">
                <a:solidFill>
                  <a:schemeClr val="tx1"/>
                </a:solidFill>
              </a:rPr>
              <a:t>.</a:t>
            </a:r>
            <a:endParaRPr lang="nl-NL" sz="2000" b="0">
              <a:solidFill>
                <a:schemeClr val="tx1"/>
              </a:solidFill>
            </a:endParaRPr>
          </a:p>
        </p:txBody>
      </p:sp>
      <p:sp>
        <p:nvSpPr>
          <p:cNvPr id="131098" name="Text Box 26"/>
          <p:cNvSpPr txBox="1">
            <a:spLocks noChangeArrowheads="1"/>
          </p:cNvSpPr>
          <p:nvPr/>
        </p:nvSpPr>
        <p:spPr bwMode="auto">
          <a:xfrm>
            <a:off x="609600" y="5638800"/>
            <a:ext cx="8534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>
                <a:solidFill>
                  <a:schemeClr val="tx1"/>
                </a:solidFill>
              </a:rPr>
              <a:t>Zuverlässige Lieferung</a:t>
            </a:r>
            <a:r>
              <a:rPr lang="en-US" sz="2000" b="0">
                <a:solidFill>
                  <a:schemeClr val="tx1"/>
                </a:solidFill>
              </a:rPr>
              <a:t> (Flexible Lagerhaltung/Produktion).</a:t>
            </a:r>
            <a:endParaRPr lang="nl-NL" sz="2000" b="0">
              <a:solidFill>
                <a:schemeClr val="tx1"/>
              </a:solidFill>
            </a:endParaRPr>
          </a:p>
        </p:txBody>
      </p:sp>
      <p:sp>
        <p:nvSpPr>
          <p:cNvPr id="131099" name="Text Box 27"/>
          <p:cNvSpPr txBox="1">
            <a:spLocks noChangeArrowheads="1"/>
          </p:cNvSpPr>
          <p:nvPr/>
        </p:nvSpPr>
        <p:spPr bwMode="auto">
          <a:xfrm>
            <a:off x="603250" y="6232525"/>
            <a:ext cx="85344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0">
                <a:solidFill>
                  <a:schemeClr val="tx1"/>
                </a:solidFill>
              </a:rPr>
              <a:t>Umfangreiches,</a:t>
            </a:r>
            <a:r>
              <a:rPr lang="en-US" sz="2000">
                <a:solidFill>
                  <a:schemeClr val="tx1"/>
                </a:solidFill>
              </a:rPr>
              <a:t> komplettes Sortiment.</a:t>
            </a:r>
            <a:r>
              <a:rPr lang="en-US" sz="2000" b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131100" name="Rectangle 28"/>
          <p:cNvSpPr>
            <a:spLocks noChangeArrowheads="1"/>
          </p:cNvSpPr>
          <p:nvPr/>
        </p:nvSpPr>
        <p:spPr bwMode="auto">
          <a:xfrm>
            <a:off x="152400" y="5410200"/>
            <a:ext cx="463550" cy="911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5400" b="0">
                <a:solidFill>
                  <a:srgbClr val="C11208"/>
                </a:solidFill>
                <a:latin typeface="Wingdings" pitchFamily="2" charset="2"/>
              </a:rPr>
              <a:t></a:t>
            </a:r>
          </a:p>
        </p:txBody>
      </p:sp>
      <p:sp>
        <p:nvSpPr>
          <p:cNvPr id="131101" name="Rectangle 29"/>
          <p:cNvSpPr>
            <a:spLocks noChangeArrowheads="1"/>
          </p:cNvSpPr>
          <p:nvPr/>
        </p:nvSpPr>
        <p:spPr bwMode="auto">
          <a:xfrm>
            <a:off x="152400" y="4803775"/>
            <a:ext cx="463550" cy="911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5400" b="0">
                <a:solidFill>
                  <a:srgbClr val="C11208"/>
                </a:solidFill>
                <a:latin typeface="Wingdings" pitchFamily="2" charset="2"/>
              </a:rPr>
              <a:t>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3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3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3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3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3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3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89" grpId="0" autoUpdateAnimBg="0"/>
      <p:bldP spid="131090" grpId="0" build="p" autoUpdateAnimBg="0"/>
      <p:bldP spid="131091" grpId="0" build="p" autoUpdateAnimBg="0"/>
      <p:bldP spid="131092" grpId="0" build="p" autoUpdateAnimBg="0"/>
      <p:bldP spid="131093" grpId="0" autoUpdateAnimBg="0"/>
      <p:bldP spid="131095" grpId="0" autoUpdateAnimBg="0"/>
      <p:bldP spid="131096" grpId="0" autoUpdateAnimBg="0"/>
      <p:bldP spid="131097" grpId="0" build="p" autoUpdateAnimBg="0"/>
      <p:bldP spid="131098" grpId="0" build="p" autoUpdateAnimBg="0"/>
      <p:bldP spid="131099" grpId="0" build="p" autoUpdateAnimBg="0"/>
      <p:bldP spid="131100" grpId="0" autoUpdateAnimBg="0"/>
      <p:bldP spid="13110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1026"/>
          <p:cNvSpPr>
            <a:spLocks noChangeArrowheads="1"/>
          </p:cNvSpPr>
          <p:nvPr/>
        </p:nvSpPr>
        <p:spPr bwMode="auto">
          <a:xfrm>
            <a:off x="152400" y="1752600"/>
            <a:ext cx="8763000" cy="9144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3365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9459" name="AutoShape 1027"/>
          <p:cNvSpPr>
            <a:spLocks noChangeArrowheads="1"/>
          </p:cNvSpPr>
          <p:nvPr/>
        </p:nvSpPr>
        <p:spPr bwMode="auto">
          <a:xfrm>
            <a:off x="76200" y="2971800"/>
            <a:ext cx="8991600" cy="37338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3365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30052" name="Rectangle 1028"/>
          <p:cNvSpPr>
            <a:spLocks noChangeArrowheads="1"/>
          </p:cNvSpPr>
          <p:nvPr/>
        </p:nvSpPr>
        <p:spPr bwMode="auto">
          <a:xfrm>
            <a:off x="762000" y="1066800"/>
            <a:ext cx="7696200" cy="762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50000">
                <a:schemeClr val="bg1">
                  <a:gamma/>
                  <a:shade val="29804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  <p:sp>
        <p:nvSpPr>
          <p:cNvPr id="130053" name="Rectangle 1029"/>
          <p:cNvSpPr>
            <a:spLocks noChangeArrowheads="1"/>
          </p:cNvSpPr>
          <p:nvPr/>
        </p:nvSpPr>
        <p:spPr bwMode="auto">
          <a:xfrm>
            <a:off x="685800" y="228600"/>
            <a:ext cx="78486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ctr">
              <a:defRPr/>
            </a:pPr>
            <a:r>
              <a:rPr lang="nl-NL"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NTSCHEIDENDE</a:t>
            </a:r>
            <a:r>
              <a:rPr lang="nl-NL"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Q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UALIFIKATIONEN.</a:t>
            </a:r>
            <a:endParaRPr lang="nl-NL" sz="36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462" name="Text Box 1030"/>
          <p:cNvSpPr txBox="1">
            <a:spLocks noChangeArrowheads="1"/>
          </p:cNvSpPr>
          <p:nvPr/>
        </p:nvSpPr>
        <p:spPr bwMode="auto">
          <a:xfrm>
            <a:off x="304800" y="1828800"/>
            <a:ext cx="84582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4.</a:t>
            </a:r>
            <a:r>
              <a:rPr lang="en-US" sz="3200">
                <a:solidFill>
                  <a:schemeClr val="tx1"/>
                </a:solidFill>
              </a:rPr>
              <a:t> </a:t>
            </a:r>
            <a:r>
              <a:rPr lang="en-US" sz="2800">
                <a:solidFill>
                  <a:schemeClr val="tx1"/>
                </a:solidFill>
              </a:rPr>
              <a:t>M</a:t>
            </a:r>
            <a:r>
              <a:rPr lang="en-US">
                <a:solidFill>
                  <a:schemeClr val="tx1"/>
                </a:solidFill>
              </a:rPr>
              <a:t>ARKTPOSITION</a:t>
            </a:r>
            <a:r>
              <a:rPr lang="en-US" sz="3200">
                <a:solidFill>
                  <a:schemeClr val="tx1"/>
                </a:solidFill>
              </a:rPr>
              <a:t>.</a:t>
            </a:r>
            <a:endParaRPr lang="nl-NL" sz="2800">
              <a:solidFill>
                <a:schemeClr val="tx1"/>
              </a:solidFill>
            </a:endParaRPr>
          </a:p>
        </p:txBody>
      </p:sp>
      <p:sp>
        <p:nvSpPr>
          <p:cNvPr id="130055" name="Rectangle 1031"/>
          <p:cNvSpPr>
            <a:spLocks noChangeArrowheads="1"/>
          </p:cNvSpPr>
          <p:nvPr/>
        </p:nvSpPr>
        <p:spPr bwMode="auto">
          <a:xfrm>
            <a:off x="457200" y="3081338"/>
            <a:ext cx="544513" cy="1185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7200" b="0">
                <a:solidFill>
                  <a:srgbClr val="C11208"/>
                </a:solidFill>
                <a:latin typeface="Wingdings" pitchFamily="2" charset="2"/>
              </a:rPr>
              <a:t></a:t>
            </a:r>
          </a:p>
        </p:txBody>
      </p:sp>
      <p:sp>
        <p:nvSpPr>
          <p:cNvPr id="130056" name="Rectangle 1032"/>
          <p:cNvSpPr>
            <a:spLocks noChangeArrowheads="1"/>
          </p:cNvSpPr>
          <p:nvPr/>
        </p:nvSpPr>
        <p:spPr bwMode="auto">
          <a:xfrm>
            <a:off x="446088" y="3919538"/>
            <a:ext cx="544512" cy="1185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7200" b="0">
                <a:solidFill>
                  <a:srgbClr val="C11208"/>
                </a:solidFill>
                <a:latin typeface="Wingdings" pitchFamily="2" charset="2"/>
              </a:rPr>
              <a:t></a:t>
            </a:r>
          </a:p>
        </p:txBody>
      </p:sp>
      <p:sp>
        <p:nvSpPr>
          <p:cNvPr id="130057" name="Rectangle 1033"/>
          <p:cNvSpPr>
            <a:spLocks noChangeArrowheads="1"/>
          </p:cNvSpPr>
          <p:nvPr/>
        </p:nvSpPr>
        <p:spPr bwMode="auto">
          <a:xfrm>
            <a:off x="446088" y="4833938"/>
            <a:ext cx="544512" cy="1185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7200" b="0">
                <a:solidFill>
                  <a:srgbClr val="C11208"/>
                </a:solidFill>
                <a:latin typeface="Wingdings" pitchFamily="2" charset="2"/>
              </a:rPr>
              <a:t></a:t>
            </a:r>
          </a:p>
        </p:txBody>
      </p:sp>
      <p:sp>
        <p:nvSpPr>
          <p:cNvPr id="130060" name="Text Box 1036"/>
          <p:cNvSpPr txBox="1">
            <a:spLocks noChangeArrowheads="1"/>
          </p:cNvSpPr>
          <p:nvPr/>
        </p:nvSpPr>
        <p:spPr bwMode="auto">
          <a:xfrm>
            <a:off x="1219200" y="5257800"/>
            <a:ext cx="670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Referenz des Kundenstammes.	</a:t>
            </a:r>
          </a:p>
        </p:txBody>
      </p:sp>
      <p:sp>
        <p:nvSpPr>
          <p:cNvPr id="130061" name="Text Box 1037"/>
          <p:cNvSpPr txBox="1">
            <a:spLocks noChangeArrowheads="1"/>
          </p:cNvSpPr>
          <p:nvPr/>
        </p:nvSpPr>
        <p:spPr bwMode="auto">
          <a:xfrm>
            <a:off x="1219200" y="4343400"/>
            <a:ext cx="7620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Kontinuierlicher Ausbau unserer Marktposition.	</a:t>
            </a:r>
          </a:p>
        </p:txBody>
      </p:sp>
      <p:sp>
        <p:nvSpPr>
          <p:cNvPr id="130063" name="Text Box 1039"/>
          <p:cNvSpPr txBox="1">
            <a:spLocks noChangeArrowheads="1"/>
          </p:cNvSpPr>
          <p:nvPr/>
        </p:nvSpPr>
        <p:spPr bwMode="auto">
          <a:xfrm>
            <a:off x="1225550" y="3429000"/>
            <a:ext cx="7994650" cy="530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>
                <a:solidFill>
                  <a:schemeClr val="tx1"/>
                </a:solidFill>
              </a:rPr>
              <a:t>Internationaler Konzern.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5" grpId="0" autoUpdateAnimBg="0"/>
      <p:bldP spid="130056" grpId="0" autoUpdateAnimBg="0"/>
      <p:bldP spid="130057" grpId="0" autoUpdateAnimBg="0"/>
      <p:bldP spid="130060" grpId="0" build="p" autoUpdateAnimBg="0"/>
      <p:bldP spid="130061" grpId="0" build="p" autoUpdateAnimBg="0"/>
      <p:bldP spid="130063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17"/>
          <p:cNvSpPr>
            <a:spLocks noChangeArrowheads="1"/>
          </p:cNvSpPr>
          <p:nvPr/>
        </p:nvSpPr>
        <p:spPr bwMode="auto">
          <a:xfrm>
            <a:off x="76200" y="1676400"/>
            <a:ext cx="8991600" cy="5181600"/>
          </a:xfrm>
          <a:prstGeom prst="roundRect">
            <a:avLst>
              <a:gd name="adj" fmla="val 2306"/>
            </a:avLst>
          </a:prstGeom>
          <a:gradFill rotWithShape="0">
            <a:gsLst>
              <a:gs pos="0">
                <a:srgbClr val="3365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76200" y="1676400"/>
            <a:ext cx="9144000" cy="425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1800" b="0">
                <a:solidFill>
                  <a:schemeClr val="tx1"/>
                </a:solidFill>
              </a:rPr>
              <a:t>FRANCE		RATP	</a:t>
            </a:r>
            <a:r>
              <a:rPr lang="en-US" sz="1800">
                <a:solidFill>
                  <a:schemeClr val="tx1"/>
                </a:solidFill>
              </a:rPr>
              <a:t>UNDERGROUND AT DISNEYLAND</a:t>
            </a:r>
            <a:r>
              <a:rPr lang="en-US" sz="1800" b="0">
                <a:solidFill>
                  <a:schemeClr val="tx1"/>
                </a:solidFill>
              </a:rPr>
              <a:t>	0000</a:t>
            </a:r>
          </a:p>
        </p:txBody>
      </p:sp>
      <p:sp>
        <p:nvSpPr>
          <p:cNvPr id="134150" name="Text Box 6"/>
          <p:cNvSpPr txBox="1">
            <a:spLocks noChangeArrowheads="1"/>
          </p:cNvSpPr>
          <p:nvPr/>
        </p:nvSpPr>
        <p:spPr bwMode="auto">
          <a:xfrm>
            <a:off x="76200" y="1981200"/>
            <a:ext cx="91440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1800" b="0">
                <a:solidFill>
                  <a:schemeClr val="tx1"/>
                </a:solidFill>
              </a:rPr>
              <a:t>THE NETHERLANDS	SHELL	</a:t>
            </a:r>
            <a:r>
              <a:rPr lang="en-US" sz="1800">
                <a:solidFill>
                  <a:schemeClr val="tx1"/>
                </a:solidFill>
              </a:rPr>
              <a:t>DEMI WATERTREATMENT UNIT</a:t>
            </a:r>
            <a:r>
              <a:rPr lang="en-US" sz="1800" b="0">
                <a:solidFill>
                  <a:schemeClr val="tx1"/>
                </a:solidFill>
              </a:rPr>
              <a:t>		0000</a:t>
            </a:r>
          </a:p>
        </p:txBody>
      </p:sp>
      <p:sp>
        <p:nvSpPr>
          <p:cNvPr id="134151" name="Text Box 7"/>
          <p:cNvSpPr txBox="1">
            <a:spLocks noChangeArrowheads="1"/>
          </p:cNvSpPr>
          <p:nvPr/>
        </p:nvSpPr>
        <p:spPr bwMode="auto">
          <a:xfrm>
            <a:off x="76200" y="2286000"/>
            <a:ext cx="914400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1800" b="0">
                <a:solidFill>
                  <a:schemeClr val="tx1"/>
                </a:solidFill>
              </a:rPr>
              <a:t>THE NETHERLANDS	EPON	</a:t>
            </a:r>
            <a:r>
              <a:rPr lang="en-US" sz="1800">
                <a:solidFill>
                  <a:schemeClr val="tx1"/>
                </a:solidFill>
              </a:rPr>
              <a:t>JETTY POWER STATION </a:t>
            </a:r>
            <a:r>
              <a:rPr lang="en-US" sz="1800" b="0">
                <a:solidFill>
                  <a:schemeClr val="tx1"/>
                </a:solidFill>
              </a:rPr>
              <a:t>		0000</a:t>
            </a:r>
          </a:p>
        </p:txBody>
      </p:sp>
      <p:sp>
        <p:nvSpPr>
          <p:cNvPr id="134152" name="Text Box 8"/>
          <p:cNvSpPr txBox="1">
            <a:spLocks noChangeArrowheads="1"/>
          </p:cNvSpPr>
          <p:nvPr/>
        </p:nvSpPr>
        <p:spPr bwMode="auto">
          <a:xfrm>
            <a:off x="76200" y="2590800"/>
            <a:ext cx="9144000" cy="425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1800" b="0">
                <a:solidFill>
                  <a:schemeClr val="tx1"/>
                </a:solidFill>
              </a:rPr>
              <a:t>BELGIUM		STIB	</a:t>
            </a:r>
            <a:r>
              <a:rPr lang="en-US" sz="1800">
                <a:solidFill>
                  <a:schemeClr val="tx1"/>
                </a:solidFill>
              </a:rPr>
              <a:t>UNDERGROUND BRUSSELS </a:t>
            </a:r>
            <a:r>
              <a:rPr lang="en-US" sz="1800" b="0">
                <a:solidFill>
                  <a:schemeClr val="tx1"/>
                </a:solidFill>
              </a:rPr>
              <a:t>		0000</a:t>
            </a:r>
          </a:p>
        </p:txBody>
      </p:sp>
      <p:sp>
        <p:nvSpPr>
          <p:cNvPr id="134153" name="Text Box 9"/>
          <p:cNvSpPr txBox="1">
            <a:spLocks noChangeArrowheads="1"/>
          </p:cNvSpPr>
          <p:nvPr/>
        </p:nvSpPr>
        <p:spPr bwMode="auto">
          <a:xfrm>
            <a:off x="76200" y="2854325"/>
            <a:ext cx="914400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1800" b="0">
                <a:solidFill>
                  <a:schemeClr val="tx1"/>
                </a:solidFill>
              </a:rPr>
              <a:t>SWITZERLAND		SBP	</a:t>
            </a:r>
            <a:r>
              <a:rPr lang="en-US" sz="1800">
                <a:solidFill>
                  <a:schemeClr val="tx1"/>
                </a:solidFill>
              </a:rPr>
              <a:t>EISENBAHN WASCHANLAGE </a:t>
            </a:r>
            <a:r>
              <a:rPr lang="en-US" sz="1800" b="0">
                <a:solidFill>
                  <a:schemeClr val="tx1"/>
                </a:solidFill>
              </a:rPr>
              <a:t>		0000</a:t>
            </a:r>
          </a:p>
        </p:txBody>
      </p:sp>
      <p:sp>
        <p:nvSpPr>
          <p:cNvPr id="134154" name="Text Box 10"/>
          <p:cNvSpPr txBox="1">
            <a:spLocks noChangeArrowheads="1"/>
          </p:cNvSpPr>
          <p:nvPr/>
        </p:nvSpPr>
        <p:spPr bwMode="auto">
          <a:xfrm>
            <a:off x="76200" y="3124200"/>
            <a:ext cx="914400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1800" b="0">
                <a:solidFill>
                  <a:schemeClr val="tx1"/>
                </a:solidFill>
              </a:rPr>
              <a:t>UNITED KINGDOM	WNW	</a:t>
            </a:r>
            <a:r>
              <a:rPr lang="en-US" sz="1800">
                <a:solidFill>
                  <a:schemeClr val="tx1"/>
                </a:solidFill>
              </a:rPr>
              <a:t>DRAINAGE COVER INSTALLATION</a:t>
            </a:r>
            <a:r>
              <a:rPr lang="en-US" sz="1800" b="0">
                <a:solidFill>
                  <a:schemeClr val="tx1"/>
                </a:solidFill>
              </a:rPr>
              <a:t>	0000</a:t>
            </a:r>
          </a:p>
        </p:txBody>
      </p:sp>
      <p:sp>
        <p:nvSpPr>
          <p:cNvPr id="134155" name="Text Box 11"/>
          <p:cNvSpPr txBox="1">
            <a:spLocks noChangeArrowheads="1"/>
          </p:cNvSpPr>
          <p:nvPr/>
        </p:nvSpPr>
        <p:spPr bwMode="auto">
          <a:xfrm>
            <a:off x="76200" y="3429000"/>
            <a:ext cx="914400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1800" b="0">
                <a:solidFill>
                  <a:schemeClr val="tx1"/>
                </a:solidFill>
              </a:rPr>
              <a:t>AUSTRIA		WVB	</a:t>
            </a:r>
            <a:r>
              <a:rPr lang="en-US" sz="1800">
                <a:solidFill>
                  <a:schemeClr val="tx1"/>
                </a:solidFill>
              </a:rPr>
              <a:t>U-BAHN REPARATUR			</a:t>
            </a:r>
            <a:r>
              <a:rPr lang="en-US" sz="1800" b="0">
                <a:solidFill>
                  <a:schemeClr val="tx1"/>
                </a:solidFill>
              </a:rPr>
              <a:t>0000</a:t>
            </a:r>
          </a:p>
        </p:txBody>
      </p:sp>
      <p:sp>
        <p:nvSpPr>
          <p:cNvPr id="134156" name="Text Box 12"/>
          <p:cNvSpPr txBox="1">
            <a:spLocks noChangeArrowheads="1"/>
          </p:cNvSpPr>
          <p:nvPr/>
        </p:nvSpPr>
        <p:spPr bwMode="auto">
          <a:xfrm>
            <a:off x="76200" y="3733800"/>
            <a:ext cx="914400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1800" b="0">
                <a:solidFill>
                  <a:schemeClr val="tx1"/>
                </a:solidFill>
              </a:rPr>
              <a:t>FRANCE		RATP	</a:t>
            </a:r>
            <a:r>
              <a:rPr lang="en-US" sz="1800">
                <a:solidFill>
                  <a:schemeClr val="tx1"/>
                </a:solidFill>
              </a:rPr>
              <a:t>PARIS</a:t>
            </a:r>
            <a:r>
              <a:rPr lang="en-US" sz="1800" b="0">
                <a:solidFill>
                  <a:schemeClr val="tx1"/>
                </a:solidFill>
              </a:rPr>
              <a:t> </a:t>
            </a:r>
            <a:r>
              <a:rPr lang="en-US" sz="1800">
                <a:solidFill>
                  <a:schemeClr val="tx1"/>
                </a:solidFill>
              </a:rPr>
              <a:t>UNDERGROUND FENCE		</a:t>
            </a:r>
            <a:r>
              <a:rPr lang="en-US" sz="1800" b="0">
                <a:solidFill>
                  <a:schemeClr val="tx1"/>
                </a:solidFill>
              </a:rPr>
              <a:t>0000</a:t>
            </a:r>
          </a:p>
        </p:txBody>
      </p:sp>
      <p:sp>
        <p:nvSpPr>
          <p:cNvPr id="134157" name="Text Box 13"/>
          <p:cNvSpPr txBox="1">
            <a:spLocks noChangeArrowheads="1"/>
          </p:cNvSpPr>
          <p:nvPr/>
        </p:nvSpPr>
        <p:spPr bwMode="auto">
          <a:xfrm>
            <a:off x="76200" y="4038600"/>
            <a:ext cx="914400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1800" b="0">
                <a:solidFill>
                  <a:schemeClr val="tx1"/>
                </a:solidFill>
              </a:rPr>
              <a:t>FRANCE		DCM	</a:t>
            </a:r>
            <a:r>
              <a:rPr lang="en-US" sz="1800">
                <a:solidFill>
                  <a:schemeClr val="tx1"/>
                </a:solidFill>
              </a:rPr>
              <a:t>MARINE PROJECT AT LORIENT		</a:t>
            </a:r>
            <a:r>
              <a:rPr lang="en-US" sz="1800" b="0">
                <a:solidFill>
                  <a:schemeClr val="tx1"/>
                </a:solidFill>
              </a:rPr>
              <a:t>0000</a:t>
            </a:r>
          </a:p>
        </p:txBody>
      </p:sp>
      <p:sp>
        <p:nvSpPr>
          <p:cNvPr id="134158" name="Text Box 14"/>
          <p:cNvSpPr txBox="1">
            <a:spLocks noChangeArrowheads="1"/>
          </p:cNvSpPr>
          <p:nvPr/>
        </p:nvSpPr>
        <p:spPr bwMode="auto">
          <a:xfrm>
            <a:off x="76200" y="4343400"/>
            <a:ext cx="914400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1800" b="0">
                <a:solidFill>
                  <a:schemeClr val="tx1"/>
                </a:solidFill>
              </a:rPr>
              <a:t>BELGIUM		NBB	</a:t>
            </a:r>
            <a:r>
              <a:rPr lang="en-US" sz="1800">
                <a:solidFill>
                  <a:schemeClr val="tx1"/>
                </a:solidFill>
              </a:rPr>
              <a:t>CONDUCTIVE GRATING PROJECT	</a:t>
            </a:r>
            <a:r>
              <a:rPr lang="en-US" sz="1800" b="0">
                <a:solidFill>
                  <a:schemeClr val="tx1"/>
                </a:solidFill>
              </a:rPr>
              <a:t>0000</a:t>
            </a:r>
          </a:p>
        </p:txBody>
      </p:sp>
      <p:sp>
        <p:nvSpPr>
          <p:cNvPr id="134159" name="Rectangle 15"/>
          <p:cNvSpPr>
            <a:spLocks noChangeArrowheads="1"/>
          </p:cNvSpPr>
          <p:nvPr/>
        </p:nvSpPr>
        <p:spPr bwMode="auto">
          <a:xfrm>
            <a:off x="762000" y="1066800"/>
            <a:ext cx="7696200" cy="762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50000">
                <a:schemeClr val="bg1">
                  <a:gamma/>
                  <a:shade val="29804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  <p:sp>
        <p:nvSpPr>
          <p:cNvPr id="134160" name="Rectangle 16"/>
          <p:cNvSpPr>
            <a:spLocks noChangeArrowheads="1"/>
          </p:cNvSpPr>
          <p:nvPr/>
        </p:nvSpPr>
        <p:spPr bwMode="auto">
          <a:xfrm>
            <a:off x="685800" y="228600"/>
            <a:ext cx="78486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ctr">
              <a:defRPr/>
            </a:pPr>
            <a:r>
              <a:rPr lang="nl-NL"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EFERENCE</a:t>
            </a:r>
            <a:r>
              <a:rPr lang="nl-NL"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ROJECTS.</a:t>
            </a:r>
            <a:endParaRPr lang="nl-NL" sz="36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4162" name="Text Box 18"/>
          <p:cNvSpPr txBox="1">
            <a:spLocks noChangeArrowheads="1"/>
          </p:cNvSpPr>
          <p:nvPr/>
        </p:nvSpPr>
        <p:spPr bwMode="auto">
          <a:xfrm>
            <a:off x="76200" y="4648200"/>
            <a:ext cx="9144000" cy="752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1800" b="0">
                <a:solidFill>
                  <a:schemeClr val="tx1"/>
                </a:solidFill>
              </a:rPr>
              <a:t>GERMANY		WSW	</a:t>
            </a:r>
            <a:r>
              <a:rPr lang="en-US" sz="1800">
                <a:solidFill>
                  <a:schemeClr val="tx1"/>
                </a:solidFill>
              </a:rPr>
              <a:t>MASS TRANSIT PROJECT 		</a:t>
            </a:r>
            <a:r>
              <a:rPr lang="en-US" sz="1800" b="0">
                <a:solidFill>
                  <a:schemeClr val="tx1"/>
                </a:solidFill>
              </a:rPr>
              <a:t>0000</a:t>
            </a:r>
          </a:p>
          <a:p>
            <a:pPr>
              <a:lnSpc>
                <a:spcPct val="120000"/>
              </a:lnSpc>
            </a:pPr>
            <a:r>
              <a:rPr lang="en-US" sz="1800">
                <a:solidFill>
                  <a:schemeClr val="tx1"/>
                </a:solidFill>
              </a:rPr>
              <a:t>				</a:t>
            </a:r>
            <a:r>
              <a:rPr lang="en-US" sz="1600" b="0">
                <a:solidFill>
                  <a:schemeClr val="tx1"/>
                </a:solidFill>
              </a:rPr>
              <a:t>(40.000 SQ. M. MAINTENANCE GANGWAY)</a:t>
            </a:r>
            <a:r>
              <a:rPr lang="en-US" sz="1600">
                <a:solidFill>
                  <a:schemeClr val="tx1"/>
                </a:solidFill>
              </a:rPr>
              <a:t>	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34163" name="Text Box 19"/>
          <p:cNvSpPr txBox="1">
            <a:spLocks noChangeArrowheads="1"/>
          </p:cNvSpPr>
          <p:nvPr/>
        </p:nvSpPr>
        <p:spPr bwMode="auto">
          <a:xfrm>
            <a:off x="76200" y="5410200"/>
            <a:ext cx="9144000" cy="752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1800" b="0">
                <a:solidFill>
                  <a:schemeClr val="tx1"/>
                </a:solidFill>
              </a:rPr>
              <a:t>THE NETHERLANDS	CORUS	</a:t>
            </a:r>
            <a:r>
              <a:rPr lang="en-US" sz="1800">
                <a:solidFill>
                  <a:schemeClr val="tx1"/>
                </a:solidFill>
              </a:rPr>
              <a:t>CONVEYOR BELT SYSTEMS 		0000</a:t>
            </a:r>
          </a:p>
          <a:p>
            <a:pPr>
              <a:lnSpc>
                <a:spcPct val="120000"/>
              </a:lnSpc>
            </a:pPr>
            <a:r>
              <a:rPr lang="en-US" sz="1800">
                <a:solidFill>
                  <a:schemeClr val="tx1"/>
                </a:solidFill>
              </a:rPr>
              <a:t>				</a:t>
            </a:r>
            <a:r>
              <a:rPr lang="en-US" sz="1600" b="0">
                <a:solidFill>
                  <a:schemeClr val="tx1"/>
                </a:solidFill>
              </a:rPr>
              <a:t>(20.000 SQ. M. DANGER AREA FENCING)</a:t>
            </a:r>
            <a:endParaRPr lang="en-US" sz="18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9" grpId="0" build="p" autoUpdateAnimBg="0"/>
      <p:bldP spid="134150" grpId="0" build="p" autoUpdateAnimBg="0"/>
      <p:bldP spid="134151" grpId="0" build="p" autoUpdateAnimBg="0"/>
      <p:bldP spid="134152" grpId="0" build="p" autoUpdateAnimBg="0"/>
      <p:bldP spid="134153" grpId="0" build="p" autoUpdateAnimBg="0"/>
      <p:bldP spid="134154" grpId="0" build="p" autoUpdateAnimBg="0"/>
      <p:bldP spid="134155" grpId="0" build="p" autoUpdateAnimBg="0"/>
      <p:bldP spid="134156" grpId="0" build="p" autoUpdateAnimBg="0"/>
      <p:bldP spid="134157" grpId="0" build="p" autoUpdateAnimBg="0"/>
      <p:bldP spid="134158" grpId="0" build="p" autoUpdateAnimBg="0"/>
      <p:bldP spid="134162" grpId="0" build="p" autoUpdateAnimBg="0"/>
      <p:bldP spid="134163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21245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149350" y="5340350"/>
            <a:ext cx="6997700" cy="1435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600200" y="1066800"/>
            <a:ext cx="6019800" cy="762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50000">
                <a:schemeClr val="bg1">
                  <a:gamma/>
                  <a:shade val="29804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9067800" cy="1905000"/>
          </a:xfrm>
        </p:spPr>
        <p:txBody>
          <a:bodyPr/>
          <a:lstStyle/>
          <a:p>
            <a:pPr algn="ctr"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nl-NL" sz="4000" b="1" smtClean="0">
                <a:solidFill>
                  <a:schemeClr val="tx2"/>
                </a:solidFill>
              </a:rPr>
              <a:t>T</a:t>
            </a:r>
            <a:r>
              <a:rPr lang="nl-NL" b="1" smtClean="0">
                <a:solidFill>
                  <a:schemeClr val="tx2"/>
                </a:solidFill>
              </a:rPr>
              <a:t>OTALSORTIMENT</a:t>
            </a:r>
            <a:endParaRPr lang="nl-NL" sz="4000" b="1" smtClean="0">
              <a:solidFill>
                <a:schemeClr val="tx2"/>
              </a:solidFill>
            </a:endParaRPr>
          </a:p>
          <a:p>
            <a:pPr algn="ctr"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nl-NL" sz="4000" b="1" smtClean="0">
                <a:solidFill>
                  <a:schemeClr val="tx2"/>
                </a:solidFill>
              </a:rPr>
              <a:t>K</a:t>
            </a:r>
            <a:r>
              <a:rPr lang="nl-NL" b="1" smtClean="0">
                <a:solidFill>
                  <a:schemeClr val="tx2"/>
                </a:solidFill>
              </a:rPr>
              <a:t>ONSTRUKTIONSMATERIALIEN</a:t>
            </a:r>
            <a:endParaRPr lang="nl-NL" sz="4000" b="1" smtClean="0">
              <a:solidFill>
                <a:schemeClr val="tx2"/>
              </a:solidFill>
            </a:endParaRPr>
          </a:p>
          <a:p>
            <a:pPr algn="ctr"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nl-NL" b="1" smtClean="0">
                <a:solidFill>
                  <a:schemeClr val="tx2"/>
                </a:solidFill>
              </a:rPr>
              <a:t>aus</a:t>
            </a:r>
            <a:endParaRPr lang="nl-NL" b="1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848600" cy="838200"/>
          </a:xfrm>
        </p:spPr>
        <p:txBody>
          <a:bodyPr/>
          <a:lstStyle/>
          <a:p>
            <a:pPr>
              <a:defRPr/>
            </a:pPr>
            <a:r>
              <a:rPr lang="en-US" sz="4000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000000"/>
                    </a:gs>
                    <a:gs pos="50000">
                      <a:schemeClr val="bg2"/>
                    </a:gs>
                    <a:gs pos="100000">
                      <a:srgbClr val="000000"/>
                    </a:gs>
                  </a:gsLst>
                  <a:lin ang="2700000" scaled="1"/>
                </a:gradFill>
                <a:latin typeface="Arial Black"/>
              </a:rPr>
              <a:t>ALPINAGRATE </a:t>
            </a:r>
            <a:r>
              <a:rPr lang="sk-SK" sz="4000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000000"/>
                    </a:gs>
                    <a:gs pos="50000">
                      <a:schemeClr val="bg2"/>
                    </a:gs>
                    <a:gs pos="100000">
                      <a:srgbClr val="000000"/>
                    </a:gs>
                  </a:gsLst>
                  <a:lin ang="2700000" scaled="1"/>
                </a:gradFill>
                <a:latin typeface="Arial Black"/>
              </a:rPr>
              <a:t/>
            </a:r>
            <a:br>
              <a:rPr lang="sk-SK" sz="4000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000000"/>
                    </a:gs>
                    <a:gs pos="50000">
                      <a:schemeClr val="bg2"/>
                    </a:gs>
                    <a:gs pos="100000">
                      <a:srgbClr val="000000"/>
                    </a:gs>
                  </a:gsLst>
                  <a:lin ang="2700000" scaled="1"/>
                </a:gradFill>
                <a:latin typeface="Arial Black"/>
              </a:rPr>
            </a:br>
            <a:endParaRPr lang="nl-NL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pSp>
        <p:nvGrpSpPr>
          <p:cNvPr id="21510" name="Group 14"/>
          <p:cNvGrpSpPr>
            <a:grpSpLocks/>
          </p:cNvGrpSpPr>
          <p:nvPr/>
        </p:nvGrpSpPr>
        <p:grpSpPr bwMode="auto">
          <a:xfrm>
            <a:off x="330200" y="406400"/>
            <a:ext cx="1092200" cy="635000"/>
            <a:chOff x="208" y="256"/>
            <a:chExt cx="688" cy="400"/>
          </a:xfrm>
        </p:grpSpPr>
        <p:sp>
          <p:nvSpPr>
            <p:cNvPr id="21514" name="AutoShape 6"/>
            <p:cNvSpPr>
              <a:spLocks noChangeArrowheads="1"/>
            </p:cNvSpPr>
            <p:nvPr/>
          </p:nvSpPr>
          <p:spPr bwMode="auto">
            <a:xfrm>
              <a:off x="664" y="256"/>
              <a:ext cx="136" cy="184"/>
            </a:xfrm>
            <a:prstGeom prst="cube">
              <a:avLst>
                <a:gd name="adj" fmla="val 73208"/>
              </a:avLst>
            </a:prstGeom>
            <a:gradFill rotWithShape="0">
              <a:gsLst>
                <a:gs pos="0">
                  <a:srgbClr val="CD4139"/>
                </a:gs>
                <a:gs pos="100000">
                  <a:srgbClr val="C11208"/>
                </a:gs>
              </a:gsLst>
              <a:lin ang="2700000" scaled="1"/>
            </a:gradFill>
            <a:ln w="12700">
              <a:noFill/>
              <a:miter lim="800000"/>
              <a:headEnd/>
              <a:tailEnd/>
            </a:ln>
            <a:effectLst>
              <a:prstShdw prst="shdw17" dist="17961" dir="2700000">
                <a:srgbClr val="740B05"/>
              </a:prstShdw>
            </a:effec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21515" name="AutoShape 7"/>
            <p:cNvSpPr>
              <a:spLocks noChangeArrowheads="1"/>
            </p:cNvSpPr>
            <p:nvPr/>
          </p:nvSpPr>
          <p:spPr bwMode="auto">
            <a:xfrm>
              <a:off x="496" y="256"/>
              <a:ext cx="136" cy="184"/>
            </a:xfrm>
            <a:prstGeom prst="cube">
              <a:avLst>
                <a:gd name="adj" fmla="val 73208"/>
              </a:avLst>
            </a:prstGeom>
            <a:gradFill rotWithShape="0">
              <a:gsLst>
                <a:gs pos="0">
                  <a:srgbClr val="CD4139"/>
                </a:gs>
                <a:gs pos="100000">
                  <a:srgbClr val="C11208"/>
                </a:gs>
              </a:gsLst>
              <a:lin ang="2700000" scaled="1"/>
            </a:gradFill>
            <a:ln w="12700">
              <a:noFill/>
              <a:miter lim="800000"/>
              <a:headEnd/>
              <a:tailEnd/>
            </a:ln>
            <a:effectLst>
              <a:prstShdw prst="shdw17" dist="17961" dir="2700000">
                <a:srgbClr val="740B05"/>
              </a:prstShdw>
            </a:effec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21516" name="AutoShape 8"/>
            <p:cNvSpPr>
              <a:spLocks noChangeArrowheads="1"/>
            </p:cNvSpPr>
            <p:nvPr/>
          </p:nvSpPr>
          <p:spPr bwMode="auto">
            <a:xfrm>
              <a:off x="304" y="352"/>
              <a:ext cx="592" cy="112"/>
            </a:xfrm>
            <a:prstGeom prst="cube">
              <a:avLst>
                <a:gd name="adj" fmla="val 22495"/>
              </a:avLst>
            </a:prstGeom>
            <a:gradFill rotWithShape="0">
              <a:gsLst>
                <a:gs pos="0">
                  <a:srgbClr val="CD4139"/>
                </a:gs>
                <a:gs pos="100000">
                  <a:srgbClr val="C11208"/>
                </a:gs>
              </a:gsLst>
              <a:path path="rect">
                <a:fillToRect l="50000" t="50000" r="50000" b="50000"/>
              </a:path>
            </a:gradFill>
            <a:ln w="12700">
              <a:noFill/>
              <a:miter lim="800000"/>
              <a:headEnd/>
              <a:tailEnd/>
            </a:ln>
            <a:effectLst>
              <a:prstShdw prst="shdw17" dist="17961" dir="2700000">
                <a:srgbClr val="740B05"/>
              </a:prstShdw>
            </a:effec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21517" name="AutoShape 9"/>
            <p:cNvSpPr>
              <a:spLocks noChangeArrowheads="1"/>
            </p:cNvSpPr>
            <p:nvPr/>
          </p:nvSpPr>
          <p:spPr bwMode="auto">
            <a:xfrm>
              <a:off x="544" y="376"/>
              <a:ext cx="136" cy="184"/>
            </a:xfrm>
            <a:prstGeom prst="cube">
              <a:avLst>
                <a:gd name="adj" fmla="val 73208"/>
              </a:avLst>
            </a:prstGeom>
            <a:gradFill rotWithShape="0">
              <a:gsLst>
                <a:gs pos="0">
                  <a:srgbClr val="C11208"/>
                </a:gs>
                <a:gs pos="100000">
                  <a:srgbClr val="CD4139"/>
                </a:gs>
              </a:gsLst>
              <a:path path="rect">
                <a:fillToRect l="100000" t="100000"/>
              </a:path>
            </a:gradFill>
            <a:ln w="12700">
              <a:noFill/>
              <a:miter lim="800000"/>
              <a:headEnd/>
              <a:tailEnd/>
            </a:ln>
            <a:effectLst>
              <a:prstShdw prst="shdw17" dist="17961" dir="2700000">
                <a:srgbClr val="740B05"/>
              </a:prstShdw>
            </a:effec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21518" name="AutoShape 10"/>
            <p:cNvSpPr>
              <a:spLocks noChangeArrowheads="1"/>
            </p:cNvSpPr>
            <p:nvPr/>
          </p:nvSpPr>
          <p:spPr bwMode="auto">
            <a:xfrm>
              <a:off x="376" y="376"/>
              <a:ext cx="136" cy="184"/>
            </a:xfrm>
            <a:prstGeom prst="cube">
              <a:avLst>
                <a:gd name="adj" fmla="val 73208"/>
              </a:avLst>
            </a:prstGeom>
            <a:gradFill rotWithShape="0">
              <a:gsLst>
                <a:gs pos="0">
                  <a:srgbClr val="CD4139"/>
                </a:gs>
                <a:gs pos="100000">
                  <a:srgbClr val="C11208"/>
                </a:gs>
              </a:gsLst>
              <a:lin ang="2700000" scaled="1"/>
            </a:gradFill>
            <a:ln w="12700">
              <a:noFill/>
              <a:miter lim="800000"/>
              <a:headEnd/>
              <a:tailEnd/>
            </a:ln>
            <a:effectLst>
              <a:prstShdw prst="shdw17" dist="17961" dir="2700000">
                <a:srgbClr val="740B05"/>
              </a:prstShdw>
            </a:effec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21519" name="AutoShape 11"/>
            <p:cNvSpPr>
              <a:spLocks noChangeArrowheads="1"/>
            </p:cNvSpPr>
            <p:nvPr/>
          </p:nvSpPr>
          <p:spPr bwMode="auto">
            <a:xfrm>
              <a:off x="208" y="448"/>
              <a:ext cx="568" cy="112"/>
            </a:xfrm>
            <a:prstGeom prst="cube">
              <a:avLst>
                <a:gd name="adj" fmla="val 23745"/>
              </a:avLst>
            </a:prstGeom>
            <a:gradFill rotWithShape="0">
              <a:gsLst>
                <a:gs pos="0">
                  <a:srgbClr val="CD4139"/>
                </a:gs>
                <a:gs pos="100000">
                  <a:srgbClr val="C11208"/>
                </a:gs>
              </a:gsLst>
              <a:path path="rect">
                <a:fillToRect l="50000" t="50000" r="50000" b="50000"/>
              </a:path>
            </a:gradFill>
            <a:ln w="12700">
              <a:noFill/>
              <a:miter lim="800000"/>
              <a:headEnd/>
              <a:tailEnd/>
            </a:ln>
            <a:effectLst>
              <a:prstShdw prst="shdw17" dist="17961" dir="2700000">
                <a:srgbClr val="740B05"/>
              </a:prstShdw>
            </a:effec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21520" name="AutoShape 12"/>
            <p:cNvSpPr>
              <a:spLocks noChangeArrowheads="1"/>
            </p:cNvSpPr>
            <p:nvPr/>
          </p:nvSpPr>
          <p:spPr bwMode="auto">
            <a:xfrm>
              <a:off x="448" y="472"/>
              <a:ext cx="136" cy="184"/>
            </a:xfrm>
            <a:prstGeom prst="cube">
              <a:avLst>
                <a:gd name="adj" fmla="val 73208"/>
              </a:avLst>
            </a:prstGeom>
            <a:gradFill rotWithShape="0">
              <a:gsLst>
                <a:gs pos="0">
                  <a:srgbClr val="CD4139"/>
                </a:gs>
                <a:gs pos="100000">
                  <a:srgbClr val="C11208"/>
                </a:gs>
              </a:gsLst>
              <a:lin ang="2700000" scaled="1"/>
            </a:gradFill>
            <a:ln w="12700">
              <a:noFill/>
              <a:miter lim="800000"/>
              <a:headEnd/>
              <a:tailEnd/>
            </a:ln>
            <a:effectLst>
              <a:prstShdw prst="shdw17" dist="17961" dir="2700000">
                <a:srgbClr val="740B05"/>
              </a:prstShdw>
            </a:effec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21521" name="AutoShape 13"/>
            <p:cNvSpPr>
              <a:spLocks noChangeArrowheads="1"/>
            </p:cNvSpPr>
            <p:nvPr/>
          </p:nvSpPr>
          <p:spPr bwMode="auto">
            <a:xfrm>
              <a:off x="280" y="472"/>
              <a:ext cx="136" cy="184"/>
            </a:xfrm>
            <a:prstGeom prst="cube">
              <a:avLst>
                <a:gd name="adj" fmla="val 73208"/>
              </a:avLst>
            </a:prstGeom>
            <a:gradFill rotWithShape="0">
              <a:gsLst>
                <a:gs pos="0">
                  <a:srgbClr val="CD4139"/>
                </a:gs>
                <a:gs pos="100000">
                  <a:srgbClr val="C11208"/>
                </a:gs>
              </a:gsLst>
              <a:lin ang="2700000" scaled="1"/>
            </a:gradFill>
            <a:ln w="12700">
              <a:noFill/>
              <a:miter lim="800000"/>
              <a:headEnd/>
              <a:tailEnd/>
            </a:ln>
            <a:effectLst>
              <a:prstShdw prst="shdw17" dist="17961" dir="2700000">
                <a:srgbClr val="740B05"/>
              </a:prstShdw>
            </a:effectLst>
          </p:spPr>
          <p:txBody>
            <a:bodyPr wrap="none" anchor="ctr"/>
            <a:lstStyle/>
            <a:p>
              <a:endParaRPr lang="sk-SK"/>
            </a:p>
          </p:txBody>
        </p:sp>
      </p:grp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147638" y="5481638"/>
            <a:ext cx="8924925" cy="1295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nl-NL" sz="4400"/>
              <a:t>G</a:t>
            </a:r>
            <a:r>
              <a:rPr lang="nl-NL" sz="3600"/>
              <a:t>LASFASERVERSTÄRKTE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nl-NL" sz="4400"/>
              <a:t>K</a:t>
            </a:r>
            <a:r>
              <a:rPr lang="nl-NL" sz="3600"/>
              <a:t>UNSTSTOFFE</a:t>
            </a:r>
            <a:endParaRPr lang="nl-NL" sz="36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71438" y="3348038"/>
            <a:ext cx="8848725" cy="1044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95000"/>
              </a:lnSpc>
              <a:spcBef>
                <a:spcPct val="20000"/>
              </a:spcBef>
              <a:defRPr/>
            </a:pPr>
            <a:r>
              <a:rPr lang="nl-NL" sz="6600">
                <a:solidFill>
                  <a:schemeClr val="tx2"/>
                </a:solidFill>
              </a:rPr>
              <a:t>G.F.K</a:t>
            </a:r>
            <a:endParaRPr lang="nl-NL" sz="66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13" name="AutoShape 17"/>
          <p:cNvSpPr>
            <a:spLocks noChangeArrowheads="1"/>
          </p:cNvSpPr>
          <p:nvPr/>
        </p:nvSpPr>
        <p:spPr bwMode="auto">
          <a:xfrm rot="16200000" flipH="1">
            <a:off x="4159250" y="3625850"/>
            <a:ext cx="749300" cy="2349500"/>
          </a:xfrm>
          <a:prstGeom prst="rightArrow">
            <a:avLst>
              <a:gd name="adj1" fmla="val 75000"/>
              <a:gd name="adj2" fmla="val 50005"/>
            </a:avLst>
          </a:prstGeom>
          <a:gradFill rotWithShape="0">
            <a:gsLst>
              <a:gs pos="0">
                <a:srgbClr val="C11208"/>
              </a:gs>
              <a:gs pos="100000">
                <a:srgbClr val="3A0502"/>
              </a:gs>
            </a:gsLst>
            <a:path path="rect">
              <a:fillToRect l="50000" t="50000" r="50000" b="50000"/>
            </a:path>
          </a:gra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740B05"/>
            </a:prstShdw>
          </a:effectLst>
        </p:spPr>
        <p:txBody>
          <a:bodyPr wrap="none" anchor="ctr"/>
          <a:lstStyle/>
          <a:p>
            <a:endParaRPr lang="sk-SK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021245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57400" y="1752600"/>
            <a:ext cx="6781800" cy="4876800"/>
          </a:xfrm>
          <a:noFill/>
        </p:spPr>
        <p:txBody>
          <a:bodyPr/>
          <a:lstStyle/>
          <a:p>
            <a:pPr>
              <a:lnSpc>
                <a:spcPct val="150000"/>
              </a:lnSpc>
              <a:buFont typeface="Monotype Sorts" pitchFamily="2" charset="2"/>
              <a:buNone/>
            </a:pPr>
            <a:r>
              <a:rPr lang="nl-NL" sz="2400" b="1" smtClean="0">
                <a:solidFill>
                  <a:schemeClr val="accent1"/>
                </a:solidFill>
              </a:rPr>
              <a:t>1. Terminologie  -   GFK ?</a:t>
            </a:r>
          </a:p>
          <a:p>
            <a:pPr>
              <a:lnSpc>
                <a:spcPct val="150000"/>
              </a:lnSpc>
              <a:buFont typeface="Monotype Sorts" pitchFamily="2" charset="2"/>
              <a:buNone/>
            </a:pPr>
            <a:r>
              <a:rPr lang="nl-NL" sz="2400" b="1" smtClean="0">
                <a:solidFill>
                  <a:schemeClr val="accent1"/>
                </a:solidFill>
              </a:rPr>
              <a:t>2. Zusammenstellung Kompositen.</a:t>
            </a:r>
            <a:endParaRPr lang="nl-NL" sz="2400" u="sng" smtClean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  <a:buFont typeface="Monotype Sorts" pitchFamily="2" charset="2"/>
              <a:buNone/>
            </a:pPr>
            <a:r>
              <a:rPr lang="nl-NL" sz="2400" smtClean="0">
                <a:solidFill>
                  <a:schemeClr val="accent1"/>
                </a:solidFill>
              </a:rPr>
              <a:t>	</a:t>
            </a:r>
            <a:r>
              <a:rPr lang="nl-NL" sz="2200" smtClean="0">
                <a:solidFill>
                  <a:schemeClr val="accent1"/>
                </a:solidFill>
              </a:rPr>
              <a:t>2.1. Komponenten.</a:t>
            </a:r>
          </a:p>
          <a:p>
            <a:pPr>
              <a:lnSpc>
                <a:spcPct val="150000"/>
              </a:lnSpc>
              <a:buFont typeface="Monotype Sorts" pitchFamily="2" charset="2"/>
              <a:buNone/>
            </a:pPr>
            <a:r>
              <a:rPr lang="nl-NL" sz="2200" smtClean="0">
                <a:solidFill>
                  <a:schemeClr val="accent1"/>
                </a:solidFill>
              </a:rPr>
              <a:t>	2.2. Funktion Komponenten.</a:t>
            </a:r>
          </a:p>
          <a:p>
            <a:pPr>
              <a:lnSpc>
                <a:spcPct val="150000"/>
              </a:lnSpc>
              <a:buFont typeface="Monotype Sorts" pitchFamily="2" charset="2"/>
              <a:buNone/>
            </a:pPr>
            <a:r>
              <a:rPr lang="nl-NL" sz="2400" b="1" smtClean="0">
                <a:solidFill>
                  <a:schemeClr val="accent1"/>
                </a:solidFill>
              </a:rPr>
              <a:t>3. Harze.</a:t>
            </a:r>
            <a:endParaRPr lang="nl-NL" sz="2400" smtClean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  <a:buFont typeface="Monotype Sorts" pitchFamily="2" charset="2"/>
              <a:buNone/>
            </a:pPr>
            <a:r>
              <a:rPr lang="nl-NL" sz="2400" smtClean="0">
                <a:solidFill>
                  <a:schemeClr val="accent1"/>
                </a:solidFill>
              </a:rPr>
              <a:t>	</a:t>
            </a:r>
            <a:r>
              <a:rPr lang="nl-NL" sz="2200" smtClean="0">
                <a:solidFill>
                  <a:schemeClr val="accent1"/>
                </a:solidFill>
              </a:rPr>
              <a:t>3.1. Übersicht verwendete Harze.</a:t>
            </a:r>
          </a:p>
          <a:p>
            <a:pPr>
              <a:lnSpc>
                <a:spcPct val="150000"/>
              </a:lnSpc>
              <a:buFont typeface="Monotype Sorts" pitchFamily="2" charset="2"/>
              <a:buNone/>
            </a:pPr>
            <a:r>
              <a:rPr lang="nl-NL" sz="2200" smtClean="0">
                <a:solidFill>
                  <a:schemeClr val="accent1"/>
                </a:solidFill>
              </a:rPr>
              <a:t>	3.2. Eigenschafte Harze.</a:t>
            </a:r>
          </a:p>
          <a:p>
            <a:pPr>
              <a:lnSpc>
                <a:spcPct val="150000"/>
              </a:lnSpc>
              <a:buFont typeface="Monotype Sorts" pitchFamily="2" charset="2"/>
              <a:buNone/>
            </a:pPr>
            <a:r>
              <a:rPr lang="nl-NL" sz="2200" smtClean="0">
                <a:solidFill>
                  <a:schemeClr val="accent1"/>
                </a:solidFill>
              </a:rPr>
              <a:t>	3.3. Vergleich Eigenschafte Harze.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219200"/>
          </a:xfrm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nl-NL" sz="3200" b="1" smtClean="0">
                <a:solidFill>
                  <a:srgbClr val="CECE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</a:t>
            </a:r>
            <a:r>
              <a:rPr lang="nl-NL" sz="2800" b="1" smtClean="0">
                <a:solidFill>
                  <a:srgbClr val="CECE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ODULE </a:t>
            </a:r>
            <a:r>
              <a:rPr lang="nl-NL" sz="3200" b="1" smtClean="0">
                <a:solidFill>
                  <a:srgbClr val="CECE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nl-NL" sz="2800" b="1" smtClean="0">
                <a:solidFill>
                  <a:srgbClr val="CECE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: </a:t>
            </a:r>
            <a:br>
              <a:rPr lang="nl-NL" sz="2800" b="1" smtClean="0">
                <a:solidFill>
                  <a:srgbClr val="CECE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nl-NL" sz="2800" b="1" smtClean="0">
                <a:solidFill>
                  <a:srgbClr val="CECE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</a:t>
            </a:r>
            <a:r>
              <a:rPr lang="nl-NL" sz="2400" b="1" smtClean="0">
                <a:solidFill>
                  <a:srgbClr val="CECE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LLGEMEINE </a:t>
            </a:r>
            <a:r>
              <a:rPr lang="nl-NL" sz="2800" b="1" smtClean="0">
                <a:solidFill>
                  <a:srgbClr val="CECE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</a:t>
            </a:r>
            <a:r>
              <a:rPr lang="nl-NL" sz="2400" b="1" smtClean="0">
                <a:solidFill>
                  <a:srgbClr val="CECE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ECHNISCHE INFORMATION</a:t>
            </a:r>
            <a:endParaRPr lang="nl-NL" sz="2800" b="1" smtClean="0">
              <a:solidFill>
                <a:srgbClr val="CECEC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 flipH="1">
            <a:off x="7924800" y="1003300"/>
            <a:ext cx="596900" cy="215900"/>
          </a:xfrm>
          <a:prstGeom prst="rightArrow">
            <a:avLst>
              <a:gd name="adj1" fmla="val 50000"/>
              <a:gd name="adj2" fmla="val 138248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609600" y="990600"/>
            <a:ext cx="596900" cy="215900"/>
          </a:xfrm>
          <a:prstGeom prst="rightArrow">
            <a:avLst>
              <a:gd name="adj1" fmla="val 50000"/>
              <a:gd name="adj2" fmla="val 138248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021245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839200" cy="5029200"/>
          </a:xfrm>
        </p:spPr>
        <p:txBody>
          <a:bodyPr/>
          <a:lstStyle/>
          <a:p>
            <a:pPr>
              <a:buFont typeface="Monotype Sorts" pitchFamily="2" charset="2"/>
              <a:buNone/>
              <a:defRPr/>
            </a:pPr>
            <a:r>
              <a:rPr lang="nl-NL" sz="2400" b="1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Tagesordnung 				Montag.</a:t>
            </a:r>
            <a:endParaRPr lang="nl-NL" sz="2000" b="1" dirty="0" smtClean="0">
              <a:solidFill>
                <a:srgbClr val="EAEC5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 typeface="Monotype Sorts" pitchFamily="2" charset="2"/>
              <a:buNone/>
              <a:defRPr/>
            </a:pPr>
            <a:endParaRPr lang="nl-NL" sz="1000" b="1" dirty="0" smtClean="0">
              <a:solidFill>
                <a:srgbClr val="EAEC5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 typeface="Monotype Sorts" pitchFamily="2" charset="2"/>
              <a:buNone/>
              <a:defRPr/>
            </a:pPr>
            <a:r>
              <a:rPr lang="nl-NL" sz="2000" b="1" dirty="0" smtClean="0">
                <a:solidFill>
                  <a:schemeClr val="accent1"/>
                </a:solidFill>
              </a:rPr>
              <a:t>09.00 - 09.15 :	Willkommen / Introduktion.</a:t>
            </a:r>
          </a:p>
          <a:p>
            <a:pPr>
              <a:buFont typeface="Monotype Sorts" pitchFamily="2" charset="2"/>
              <a:buNone/>
              <a:defRPr/>
            </a:pPr>
            <a:r>
              <a:rPr lang="nl-NL" sz="2000" b="1" dirty="0" smtClean="0">
                <a:solidFill>
                  <a:schemeClr val="accent1"/>
                </a:solidFill>
              </a:rPr>
              <a:t>09.15 - 09.30 :	Bildungsübersicht / Tagesordnung.</a:t>
            </a:r>
          </a:p>
          <a:p>
            <a:pPr>
              <a:buFont typeface="Monotype Sorts" pitchFamily="2" charset="2"/>
              <a:buNone/>
              <a:defRPr/>
            </a:pPr>
            <a:r>
              <a:rPr lang="nl-NL" sz="2000" b="1" dirty="0" smtClean="0">
                <a:solidFill>
                  <a:schemeClr val="accent1"/>
                </a:solidFill>
              </a:rPr>
              <a:t>09.30 - 09.45 :	Corporate Introduction: EH Group.</a:t>
            </a:r>
          </a:p>
          <a:p>
            <a:pPr>
              <a:buFont typeface="Monotype Sorts" pitchFamily="2" charset="2"/>
              <a:buNone/>
              <a:defRPr/>
            </a:pPr>
            <a:r>
              <a:rPr lang="nl-NL" sz="2000" b="1" dirty="0" smtClean="0">
                <a:solidFill>
                  <a:schemeClr val="accent1"/>
                </a:solidFill>
              </a:rPr>
              <a:t>						  Group Facilities.</a:t>
            </a:r>
          </a:p>
          <a:p>
            <a:pPr>
              <a:buFont typeface="Monotype Sorts" pitchFamily="2" charset="2"/>
              <a:buNone/>
              <a:defRPr/>
            </a:pPr>
            <a:endParaRPr lang="nl-NL" sz="600" b="1" dirty="0" smtClean="0">
              <a:solidFill>
                <a:schemeClr val="accent1"/>
              </a:solidFill>
            </a:endParaRPr>
          </a:p>
          <a:p>
            <a:pPr>
              <a:buFont typeface="Monotype Sorts" pitchFamily="2" charset="2"/>
              <a:buNone/>
              <a:defRPr/>
            </a:pPr>
            <a:r>
              <a:rPr lang="nl-NL" sz="2000" b="1" dirty="0" smtClean="0">
                <a:solidFill>
                  <a:schemeClr val="accent1"/>
                </a:solidFill>
              </a:rPr>
              <a:t>09.45 - 10.30 : 	Plant Visit.</a:t>
            </a:r>
          </a:p>
          <a:p>
            <a:pPr>
              <a:buFont typeface="Monotype Sorts" pitchFamily="2" charset="2"/>
              <a:buNone/>
              <a:defRPr/>
            </a:pPr>
            <a:endParaRPr lang="nl-NL" sz="600" b="1" dirty="0" smtClean="0">
              <a:solidFill>
                <a:schemeClr val="accent1"/>
              </a:solidFill>
            </a:endParaRPr>
          </a:p>
          <a:p>
            <a:pPr>
              <a:buFont typeface="Monotype Sorts" pitchFamily="2" charset="2"/>
              <a:buNone/>
              <a:defRPr/>
            </a:pPr>
            <a:r>
              <a:rPr lang="nl-NL" sz="2000" b="1" dirty="0" smtClean="0">
                <a:solidFill>
                  <a:schemeClr val="accent1"/>
                </a:solidFill>
              </a:rPr>
              <a:t>10.30 - 12.00 :	Einführung Basis Fibergrate </a:t>
            </a:r>
            <a:r>
              <a:rPr lang="nl-NL" sz="1800" dirty="0" smtClean="0">
                <a:solidFill>
                  <a:schemeClr val="accent1"/>
                </a:solidFill>
              </a:rPr>
              <a:t>(Module 1).</a:t>
            </a:r>
            <a:endParaRPr lang="nl-NL" sz="1800" b="1" dirty="0" smtClean="0">
              <a:solidFill>
                <a:schemeClr val="accent1"/>
              </a:solidFill>
            </a:endParaRPr>
          </a:p>
          <a:p>
            <a:pPr>
              <a:buFont typeface="Monotype Sorts" pitchFamily="2" charset="2"/>
              <a:buNone/>
              <a:defRPr/>
            </a:pPr>
            <a:endParaRPr lang="nl-NL" sz="600" b="1" dirty="0" smtClean="0">
              <a:solidFill>
                <a:schemeClr val="accent1"/>
              </a:solidFill>
            </a:endParaRPr>
          </a:p>
          <a:p>
            <a:pPr>
              <a:buFont typeface="Monotype Sorts" pitchFamily="2" charset="2"/>
              <a:buNone/>
              <a:defRPr/>
            </a:pPr>
            <a:r>
              <a:rPr lang="nl-NL" sz="2000" b="1" dirty="0" smtClean="0">
                <a:solidFill>
                  <a:schemeClr val="accent1"/>
                </a:solidFill>
              </a:rPr>
              <a:t>12.00 - 13.30 :	Mittagspause.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endParaRPr lang="nl-NL" sz="600" b="1" dirty="0" smtClean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nl-NL" sz="2000" b="1" dirty="0" smtClean="0">
                <a:solidFill>
                  <a:schemeClr val="accent1"/>
                </a:solidFill>
              </a:rPr>
              <a:t>13.30 - 14.00 :	Future Perspective.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nl-NL" sz="2000" b="1" dirty="0" smtClean="0">
                <a:solidFill>
                  <a:schemeClr val="accent1"/>
                </a:solidFill>
              </a:rPr>
              <a:t>14.00 - 15.00 :	Market(ing) &gt; Strategie, Verkauf, Märkte, Segmentierung.</a:t>
            </a:r>
            <a:endParaRPr lang="nl-NL" sz="500" b="1" dirty="0" smtClean="0">
              <a:solidFill>
                <a:schemeClr val="accent1"/>
              </a:solidFill>
            </a:endParaRPr>
          </a:p>
          <a:p>
            <a:pPr>
              <a:buFont typeface="Monotype Sorts" pitchFamily="2" charset="2"/>
              <a:buNone/>
              <a:defRPr/>
            </a:pPr>
            <a:r>
              <a:rPr lang="nl-NL" sz="2000" b="1" dirty="0" smtClean="0">
                <a:solidFill>
                  <a:schemeClr val="accent1"/>
                </a:solidFill>
              </a:rPr>
              <a:t>15.00 - 15.30 :	Liability and Guarantee (Haftung und Gewährleistung).</a:t>
            </a:r>
          </a:p>
          <a:p>
            <a:pPr>
              <a:buFont typeface="Monotype Sorts" pitchFamily="2" charset="2"/>
              <a:buNone/>
              <a:defRPr/>
            </a:pPr>
            <a:r>
              <a:rPr lang="nl-NL" sz="2000" b="1" dirty="0" smtClean="0">
                <a:solidFill>
                  <a:schemeClr val="accent1"/>
                </a:solidFill>
              </a:rPr>
              <a:t>15.30 - 16.30 :   Produktinformation </a:t>
            </a:r>
            <a:r>
              <a:rPr lang="nl-NL" sz="1800" dirty="0" smtClean="0">
                <a:solidFill>
                  <a:schemeClr val="accent1"/>
                </a:solidFill>
              </a:rPr>
              <a:t>(Module 2).</a:t>
            </a:r>
            <a:endParaRPr lang="nl-NL" sz="20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 typeface="Monotype Sorts" pitchFamily="2" charset="2"/>
              <a:buNone/>
              <a:defRPr/>
            </a:pPr>
            <a:r>
              <a:rPr lang="nl-NL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</a:p>
        </p:txBody>
      </p:sp>
      <p:grpSp>
        <p:nvGrpSpPr>
          <p:cNvPr id="7171" name="Group 13"/>
          <p:cNvGrpSpPr>
            <a:grpSpLocks/>
          </p:cNvGrpSpPr>
          <p:nvPr/>
        </p:nvGrpSpPr>
        <p:grpSpPr bwMode="auto">
          <a:xfrm>
            <a:off x="254000" y="482600"/>
            <a:ext cx="1092200" cy="635000"/>
            <a:chOff x="160" y="304"/>
            <a:chExt cx="688" cy="400"/>
          </a:xfrm>
        </p:grpSpPr>
        <p:sp>
          <p:nvSpPr>
            <p:cNvPr id="7178" name="AutoShape 5"/>
            <p:cNvSpPr>
              <a:spLocks noChangeArrowheads="1"/>
            </p:cNvSpPr>
            <p:nvPr/>
          </p:nvSpPr>
          <p:spPr bwMode="auto">
            <a:xfrm>
              <a:off x="616" y="304"/>
              <a:ext cx="136" cy="184"/>
            </a:xfrm>
            <a:prstGeom prst="cube">
              <a:avLst>
                <a:gd name="adj" fmla="val 73208"/>
              </a:avLst>
            </a:prstGeom>
            <a:gradFill rotWithShape="0">
              <a:gsLst>
                <a:gs pos="0">
                  <a:srgbClr val="CD4139"/>
                </a:gs>
                <a:gs pos="100000">
                  <a:srgbClr val="C11208"/>
                </a:gs>
              </a:gsLst>
              <a:lin ang="2700000" scaled="1"/>
            </a:gradFill>
            <a:ln w="12700">
              <a:noFill/>
              <a:miter lim="800000"/>
              <a:headEnd/>
              <a:tailEnd/>
            </a:ln>
            <a:effectLst>
              <a:prstShdw prst="shdw17" dist="17961" dir="2700000">
                <a:srgbClr val="740B05"/>
              </a:prstShdw>
            </a:effec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7179" name="AutoShape 6"/>
            <p:cNvSpPr>
              <a:spLocks noChangeArrowheads="1"/>
            </p:cNvSpPr>
            <p:nvPr/>
          </p:nvSpPr>
          <p:spPr bwMode="auto">
            <a:xfrm>
              <a:off x="448" y="304"/>
              <a:ext cx="136" cy="184"/>
            </a:xfrm>
            <a:prstGeom prst="cube">
              <a:avLst>
                <a:gd name="adj" fmla="val 73208"/>
              </a:avLst>
            </a:prstGeom>
            <a:gradFill rotWithShape="0">
              <a:gsLst>
                <a:gs pos="0">
                  <a:srgbClr val="CD4139"/>
                </a:gs>
                <a:gs pos="100000">
                  <a:srgbClr val="C11208"/>
                </a:gs>
              </a:gsLst>
              <a:lin ang="2700000" scaled="1"/>
            </a:gradFill>
            <a:ln w="12700">
              <a:noFill/>
              <a:miter lim="800000"/>
              <a:headEnd/>
              <a:tailEnd/>
            </a:ln>
            <a:effectLst>
              <a:prstShdw prst="shdw17" dist="17961" dir="2700000">
                <a:srgbClr val="740B05"/>
              </a:prstShdw>
            </a:effec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7180" name="AutoShape 7"/>
            <p:cNvSpPr>
              <a:spLocks noChangeArrowheads="1"/>
            </p:cNvSpPr>
            <p:nvPr/>
          </p:nvSpPr>
          <p:spPr bwMode="auto">
            <a:xfrm>
              <a:off x="256" y="400"/>
              <a:ext cx="592" cy="112"/>
            </a:xfrm>
            <a:prstGeom prst="cube">
              <a:avLst>
                <a:gd name="adj" fmla="val 22495"/>
              </a:avLst>
            </a:prstGeom>
            <a:gradFill rotWithShape="0">
              <a:gsLst>
                <a:gs pos="0">
                  <a:srgbClr val="CD4139"/>
                </a:gs>
                <a:gs pos="100000">
                  <a:srgbClr val="C11208"/>
                </a:gs>
              </a:gsLst>
              <a:path path="rect">
                <a:fillToRect l="50000" t="50000" r="50000" b="50000"/>
              </a:path>
            </a:gradFill>
            <a:ln w="12700">
              <a:noFill/>
              <a:miter lim="800000"/>
              <a:headEnd/>
              <a:tailEnd/>
            </a:ln>
            <a:effectLst>
              <a:prstShdw prst="shdw17" dist="17961" dir="2700000">
                <a:srgbClr val="740B05"/>
              </a:prstShdw>
            </a:effec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7181" name="AutoShape 8"/>
            <p:cNvSpPr>
              <a:spLocks noChangeArrowheads="1"/>
            </p:cNvSpPr>
            <p:nvPr/>
          </p:nvSpPr>
          <p:spPr bwMode="auto">
            <a:xfrm>
              <a:off x="496" y="424"/>
              <a:ext cx="136" cy="184"/>
            </a:xfrm>
            <a:prstGeom prst="cube">
              <a:avLst>
                <a:gd name="adj" fmla="val 73208"/>
              </a:avLst>
            </a:prstGeom>
            <a:gradFill rotWithShape="0">
              <a:gsLst>
                <a:gs pos="0">
                  <a:srgbClr val="C11208"/>
                </a:gs>
                <a:gs pos="100000">
                  <a:srgbClr val="CD4139"/>
                </a:gs>
              </a:gsLst>
              <a:path path="rect">
                <a:fillToRect l="100000" t="100000"/>
              </a:path>
            </a:gradFill>
            <a:ln w="12700">
              <a:noFill/>
              <a:miter lim="800000"/>
              <a:headEnd/>
              <a:tailEnd/>
            </a:ln>
            <a:effectLst>
              <a:prstShdw prst="shdw17" dist="17961" dir="2700000">
                <a:srgbClr val="740B05"/>
              </a:prstShdw>
            </a:effec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7182" name="AutoShape 9"/>
            <p:cNvSpPr>
              <a:spLocks noChangeArrowheads="1"/>
            </p:cNvSpPr>
            <p:nvPr/>
          </p:nvSpPr>
          <p:spPr bwMode="auto">
            <a:xfrm>
              <a:off x="328" y="424"/>
              <a:ext cx="136" cy="184"/>
            </a:xfrm>
            <a:prstGeom prst="cube">
              <a:avLst>
                <a:gd name="adj" fmla="val 73208"/>
              </a:avLst>
            </a:prstGeom>
            <a:gradFill rotWithShape="0">
              <a:gsLst>
                <a:gs pos="0">
                  <a:srgbClr val="CD4139"/>
                </a:gs>
                <a:gs pos="100000">
                  <a:srgbClr val="C11208"/>
                </a:gs>
              </a:gsLst>
              <a:lin ang="2700000" scaled="1"/>
            </a:gradFill>
            <a:ln w="12700">
              <a:noFill/>
              <a:miter lim="800000"/>
              <a:headEnd/>
              <a:tailEnd/>
            </a:ln>
            <a:effectLst>
              <a:prstShdw prst="shdw17" dist="17961" dir="2700000">
                <a:srgbClr val="740B05"/>
              </a:prstShdw>
            </a:effec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7183" name="AutoShape 10"/>
            <p:cNvSpPr>
              <a:spLocks noChangeArrowheads="1"/>
            </p:cNvSpPr>
            <p:nvPr/>
          </p:nvSpPr>
          <p:spPr bwMode="auto">
            <a:xfrm>
              <a:off x="160" y="496"/>
              <a:ext cx="568" cy="112"/>
            </a:xfrm>
            <a:prstGeom prst="cube">
              <a:avLst>
                <a:gd name="adj" fmla="val 23745"/>
              </a:avLst>
            </a:prstGeom>
            <a:gradFill rotWithShape="0">
              <a:gsLst>
                <a:gs pos="0">
                  <a:srgbClr val="CD4139"/>
                </a:gs>
                <a:gs pos="100000">
                  <a:srgbClr val="C11208"/>
                </a:gs>
              </a:gsLst>
              <a:path path="rect">
                <a:fillToRect l="50000" t="50000" r="50000" b="50000"/>
              </a:path>
            </a:gradFill>
            <a:ln w="12700">
              <a:noFill/>
              <a:miter lim="800000"/>
              <a:headEnd/>
              <a:tailEnd/>
            </a:ln>
            <a:effectLst>
              <a:prstShdw prst="shdw17" dist="17961" dir="2700000">
                <a:srgbClr val="740B05"/>
              </a:prstShdw>
            </a:effec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7184" name="AutoShape 11"/>
            <p:cNvSpPr>
              <a:spLocks noChangeArrowheads="1"/>
            </p:cNvSpPr>
            <p:nvPr/>
          </p:nvSpPr>
          <p:spPr bwMode="auto">
            <a:xfrm>
              <a:off x="400" y="520"/>
              <a:ext cx="136" cy="184"/>
            </a:xfrm>
            <a:prstGeom prst="cube">
              <a:avLst>
                <a:gd name="adj" fmla="val 73208"/>
              </a:avLst>
            </a:prstGeom>
            <a:gradFill rotWithShape="0">
              <a:gsLst>
                <a:gs pos="0">
                  <a:srgbClr val="CD4139"/>
                </a:gs>
                <a:gs pos="100000">
                  <a:srgbClr val="C11208"/>
                </a:gs>
              </a:gsLst>
              <a:lin ang="2700000" scaled="1"/>
            </a:gradFill>
            <a:ln w="12700">
              <a:noFill/>
              <a:miter lim="800000"/>
              <a:headEnd/>
              <a:tailEnd/>
            </a:ln>
            <a:effectLst>
              <a:prstShdw prst="shdw17" dist="17961" dir="2700000">
                <a:srgbClr val="740B05"/>
              </a:prstShdw>
            </a:effec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7185" name="AutoShape 12"/>
            <p:cNvSpPr>
              <a:spLocks noChangeArrowheads="1"/>
            </p:cNvSpPr>
            <p:nvPr/>
          </p:nvSpPr>
          <p:spPr bwMode="auto">
            <a:xfrm>
              <a:off x="232" y="520"/>
              <a:ext cx="136" cy="184"/>
            </a:xfrm>
            <a:prstGeom prst="cube">
              <a:avLst>
                <a:gd name="adj" fmla="val 73208"/>
              </a:avLst>
            </a:prstGeom>
            <a:gradFill rotWithShape="0">
              <a:gsLst>
                <a:gs pos="0">
                  <a:srgbClr val="CD4139"/>
                </a:gs>
                <a:gs pos="100000">
                  <a:srgbClr val="C11208"/>
                </a:gs>
              </a:gsLst>
              <a:lin ang="2700000" scaled="1"/>
            </a:gradFill>
            <a:ln w="12700">
              <a:noFill/>
              <a:miter lim="800000"/>
              <a:headEnd/>
              <a:tailEnd/>
            </a:ln>
            <a:effectLst>
              <a:prstShdw prst="shdw17" dist="17961" dir="2700000">
                <a:srgbClr val="740B05"/>
              </a:prstShdw>
            </a:effectLst>
          </p:spPr>
          <p:txBody>
            <a:bodyPr wrap="none" anchor="ctr"/>
            <a:lstStyle/>
            <a:p>
              <a:endParaRPr lang="sk-SK"/>
            </a:p>
          </p:txBody>
        </p:sp>
      </p:grpSp>
      <p:sp>
        <p:nvSpPr>
          <p:cNvPr id="7172" name="Line 14"/>
          <p:cNvSpPr>
            <a:spLocks noChangeShapeType="1"/>
          </p:cNvSpPr>
          <p:nvPr/>
        </p:nvSpPr>
        <p:spPr bwMode="auto">
          <a:xfrm>
            <a:off x="381000" y="4724400"/>
            <a:ext cx="85344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7173" name="Line 16"/>
          <p:cNvSpPr>
            <a:spLocks noChangeShapeType="1"/>
          </p:cNvSpPr>
          <p:nvPr/>
        </p:nvSpPr>
        <p:spPr bwMode="auto">
          <a:xfrm>
            <a:off x="381000" y="5181600"/>
            <a:ext cx="85344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113" name="Line 17"/>
          <p:cNvSpPr>
            <a:spLocks noChangeShapeType="1"/>
          </p:cNvSpPr>
          <p:nvPr/>
        </p:nvSpPr>
        <p:spPr bwMode="auto">
          <a:xfrm>
            <a:off x="381000" y="6705600"/>
            <a:ext cx="85344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  <p:sp>
        <p:nvSpPr>
          <p:cNvPr id="4114" name="Line 18"/>
          <p:cNvSpPr>
            <a:spLocks noChangeShapeType="1"/>
          </p:cNvSpPr>
          <p:nvPr/>
        </p:nvSpPr>
        <p:spPr bwMode="auto">
          <a:xfrm>
            <a:off x="304800" y="2133600"/>
            <a:ext cx="86106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1752600" y="1143000"/>
            <a:ext cx="6019800" cy="762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50000">
                <a:schemeClr val="bg1">
                  <a:gamma/>
                  <a:shade val="29804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  <p:sp>
        <p:nvSpPr>
          <p:cNvPr id="4117" name="Rectangle 21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848600" cy="838200"/>
          </a:xfrm>
        </p:spPr>
        <p:txBody>
          <a:bodyPr/>
          <a:lstStyle/>
          <a:p>
            <a:pPr>
              <a:defRPr/>
            </a:pPr>
            <a:r>
              <a:rPr lang="en-US" sz="4000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000000"/>
                    </a:gs>
                    <a:gs pos="50000">
                      <a:schemeClr val="bg2"/>
                    </a:gs>
                    <a:gs pos="100000">
                      <a:srgbClr val="000000"/>
                    </a:gs>
                  </a:gsLst>
                  <a:lin ang="2700000" scaled="1"/>
                </a:gradFill>
                <a:latin typeface="Arial Black"/>
              </a:rPr>
              <a:t>ALPINAGRATE </a:t>
            </a:r>
            <a:r>
              <a:rPr lang="sk-SK" sz="4000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000000"/>
                    </a:gs>
                    <a:gs pos="50000">
                      <a:schemeClr val="bg2"/>
                    </a:gs>
                    <a:gs pos="100000">
                      <a:srgbClr val="000000"/>
                    </a:gs>
                  </a:gsLst>
                  <a:lin ang="2700000" scaled="1"/>
                </a:gradFill>
                <a:latin typeface="Arial Black"/>
              </a:rPr>
              <a:t/>
            </a:r>
            <a:br>
              <a:rPr lang="sk-SK" sz="4000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000000"/>
                    </a:gs>
                    <a:gs pos="50000">
                      <a:schemeClr val="bg2"/>
                    </a:gs>
                    <a:gs pos="100000">
                      <a:srgbClr val="000000"/>
                    </a:gs>
                  </a:gsLst>
                  <a:lin ang="2700000" scaled="1"/>
                </a:gradFill>
                <a:latin typeface="Arial Black"/>
              </a:rPr>
            </a:br>
            <a:endParaRPr lang="nl-NL" sz="40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21245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219200"/>
          </a:xfrm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nl-NL" sz="3200" b="1" smtClean="0">
                <a:solidFill>
                  <a:srgbClr val="CECE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</a:t>
            </a:r>
            <a:r>
              <a:rPr lang="nl-NL" sz="2800" b="1" smtClean="0">
                <a:solidFill>
                  <a:srgbClr val="CECE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ODULE </a:t>
            </a:r>
            <a:r>
              <a:rPr lang="nl-NL" sz="3200" b="1" smtClean="0">
                <a:solidFill>
                  <a:srgbClr val="CECE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nl-NL" sz="2800" b="1" smtClean="0">
                <a:solidFill>
                  <a:srgbClr val="CECE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: </a:t>
            </a:r>
            <a:br>
              <a:rPr lang="nl-NL" sz="2800" b="1" smtClean="0">
                <a:solidFill>
                  <a:srgbClr val="CECE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nl-NL" sz="3200" b="1" smtClean="0">
                <a:solidFill>
                  <a:srgbClr val="CECE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</a:t>
            </a:r>
            <a:r>
              <a:rPr lang="nl-NL" sz="2800" b="1" smtClean="0">
                <a:solidFill>
                  <a:srgbClr val="CECE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LLGEMEINE </a:t>
            </a:r>
            <a:r>
              <a:rPr lang="nl-NL" sz="3200" b="1" smtClean="0">
                <a:solidFill>
                  <a:srgbClr val="CECE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</a:t>
            </a:r>
            <a:r>
              <a:rPr lang="nl-NL" sz="2800" b="1" smtClean="0">
                <a:solidFill>
                  <a:srgbClr val="CECE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ECHNISCHE INFORMATION</a:t>
            </a:r>
          </a:p>
        </p:txBody>
      </p:sp>
      <p:sp>
        <p:nvSpPr>
          <p:cNvPr id="23555" name="AutoShape 3"/>
          <p:cNvSpPr>
            <a:spLocks noChangeArrowheads="1"/>
          </p:cNvSpPr>
          <p:nvPr/>
        </p:nvSpPr>
        <p:spPr bwMode="auto">
          <a:xfrm flipH="1">
            <a:off x="8388350" y="920750"/>
            <a:ext cx="596900" cy="215900"/>
          </a:xfrm>
          <a:prstGeom prst="rightArrow">
            <a:avLst>
              <a:gd name="adj1" fmla="val 50000"/>
              <a:gd name="adj2" fmla="val 138248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3556" name="AutoShape 4"/>
          <p:cNvSpPr>
            <a:spLocks noChangeArrowheads="1"/>
          </p:cNvSpPr>
          <p:nvPr/>
        </p:nvSpPr>
        <p:spPr bwMode="auto">
          <a:xfrm>
            <a:off x="158750" y="920750"/>
            <a:ext cx="596900" cy="215900"/>
          </a:xfrm>
          <a:prstGeom prst="rightArrow">
            <a:avLst>
              <a:gd name="adj1" fmla="val 50000"/>
              <a:gd name="adj2" fmla="val 138248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057400" y="1905000"/>
            <a:ext cx="5410200" cy="373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nl-NL"/>
              <a:t>4. Fasern.</a:t>
            </a:r>
            <a:endParaRPr lang="nl-NL" sz="2200" b="0"/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nl-NL" sz="2200" b="0"/>
              <a:t>	4.1. Eigenschaften Fasern.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nl-NL" sz="2200" b="0"/>
              <a:t>	4.2. Übersicht Anwendung Fasern. 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endParaRPr lang="nl-NL" sz="600" b="0"/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nl-NL"/>
              <a:t>5. Übersicht Additive und Farben.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endParaRPr lang="nl-NL" sz="700" b="0"/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nl-NL"/>
              <a:t>6. Material Entscheidungs Kriterien.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endParaRPr lang="nl-NL" sz="700"/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nl-NL"/>
              <a:t>7. Produktionsverfahren.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21245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19"/>
          <p:cNvSpPr>
            <a:spLocks noChangeArrowheads="1"/>
          </p:cNvSpPr>
          <p:nvPr/>
        </p:nvSpPr>
        <p:spPr bwMode="auto">
          <a:xfrm>
            <a:off x="1143000" y="5105400"/>
            <a:ext cx="7010400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279F"/>
              </a:gs>
              <a:gs pos="50000">
                <a:srgbClr val="00124A"/>
              </a:gs>
              <a:gs pos="100000">
                <a:srgbClr val="00279F"/>
              </a:gs>
            </a:gsLst>
            <a:lin ang="5400000" scaled="1"/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00175F"/>
            </a:prstShdw>
          </a:effectLst>
        </p:spPr>
        <p:txBody>
          <a:bodyPr wrap="none" anchor="ctr"/>
          <a:lstStyle/>
          <a:p>
            <a:endParaRPr lang="sk-SK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073150" y="1835150"/>
            <a:ext cx="6997700" cy="1435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667000" y="1066800"/>
            <a:ext cx="3657600" cy="152400"/>
          </a:xfrm>
          <a:prstGeom prst="rect">
            <a:avLst/>
          </a:prstGeom>
          <a:gradFill rotWithShape="0">
            <a:gsLst>
              <a:gs pos="0">
                <a:srgbClr val="C11208"/>
              </a:gs>
              <a:gs pos="50000">
                <a:srgbClr val="3A0502"/>
              </a:gs>
              <a:gs pos="100000">
                <a:srgbClr val="C11208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5181600"/>
            <a:ext cx="9067800" cy="1143000"/>
          </a:xfrm>
        </p:spPr>
        <p:txBody>
          <a:bodyPr/>
          <a:lstStyle/>
          <a:p>
            <a:pPr algn="ctr"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nl-NL" sz="44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nl-NL" sz="36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OMPOSIT</a:t>
            </a:r>
            <a:r>
              <a:rPr lang="nl-NL" sz="44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</a:t>
            </a:r>
            <a:r>
              <a:rPr lang="nl-NL" sz="36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ATERIAL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848600" cy="1143000"/>
          </a:xfrm>
        </p:spPr>
        <p:txBody>
          <a:bodyPr/>
          <a:lstStyle/>
          <a:p>
            <a:pPr>
              <a:defRPr/>
            </a:pPr>
            <a:r>
              <a:rPr lang="nl-NL" sz="6000" b="1" smtClean="0">
                <a:solidFill>
                  <a:srgbClr val="C1120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1. GFK ?</a:t>
            </a:r>
          </a:p>
        </p:txBody>
      </p:sp>
      <p:grpSp>
        <p:nvGrpSpPr>
          <p:cNvPr id="24583" name="Group 15"/>
          <p:cNvGrpSpPr>
            <a:grpSpLocks/>
          </p:cNvGrpSpPr>
          <p:nvPr/>
        </p:nvGrpSpPr>
        <p:grpSpPr bwMode="auto">
          <a:xfrm>
            <a:off x="330200" y="406400"/>
            <a:ext cx="1092200" cy="635000"/>
            <a:chOff x="208" y="256"/>
            <a:chExt cx="688" cy="400"/>
          </a:xfrm>
        </p:grpSpPr>
        <p:sp>
          <p:nvSpPr>
            <p:cNvPr id="24586" name="AutoShape 7"/>
            <p:cNvSpPr>
              <a:spLocks noChangeArrowheads="1"/>
            </p:cNvSpPr>
            <p:nvPr/>
          </p:nvSpPr>
          <p:spPr bwMode="auto">
            <a:xfrm>
              <a:off x="664" y="256"/>
              <a:ext cx="136" cy="184"/>
            </a:xfrm>
            <a:prstGeom prst="cube">
              <a:avLst>
                <a:gd name="adj" fmla="val 73208"/>
              </a:avLst>
            </a:prstGeom>
            <a:gradFill rotWithShape="0">
              <a:gsLst>
                <a:gs pos="0">
                  <a:srgbClr val="CD4139"/>
                </a:gs>
                <a:gs pos="100000">
                  <a:srgbClr val="C11208"/>
                </a:gs>
              </a:gsLst>
              <a:lin ang="2700000" scaled="1"/>
            </a:gradFill>
            <a:ln w="12700">
              <a:noFill/>
              <a:miter lim="800000"/>
              <a:headEnd/>
              <a:tailEnd/>
            </a:ln>
            <a:effectLst>
              <a:prstShdw prst="shdw17" dist="17961" dir="2700000">
                <a:srgbClr val="740B05"/>
              </a:prstShdw>
            </a:effec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24587" name="AutoShape 8"/>
            <p:cNvSpPr>
              <a:spLocks noChangeArrowheads="1"/>
            </p:cNvSpPr>
            <p:nvPr/>
          </p:nvSpPr>
          <p:spPr bwMode="auto">
            <a:xfrm>
              <a:off x="496" y="256"/>
              <a:ext cx="136" cy="184"/>
            </a:xfrm>
            <a:prstGeom prst="cube">
              <a:avLst>
                <a:gd name="adj" fmla="val 73208"/>
              </a:avLst>
            </a:prstGeom>
            <a:gradFill rotWithShape="0">
              <a:gsLst>
                <a:gs pos="0">
                  <a:srgbClr val="CD4139"/>
                </a:gs>
                <a:gs pos="100000">
                  <a:srgbClr val="C11208"/>
                </a:gs>
              </a:gsLst>
              <a:lin ang="2700000" scaled="1"/>
            </a:gradFill>
            <a:ln w="12700">
              <a:noFill/>
              <a:miter lim="800000"/>
              <a:headEnd/>
              <a:tailEnd/>
            </a:ln>
            <a:effectLst>
              <a:prstShdw prst="shdw17" dist="17961" dir="2700000">
                <a:srgbClr val="740B05"/>
              </a:prstShdw>
            </a:effec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24588" name="AutoShape 9"/>
            <p:cNvSpPr>
              <a:spLocks noChangeArrowheads="1"/>
            </p:cNvSpPr>
            <p:nvPr/>
          </p:nvSpPr>
          <p:spPr bwMode="auto">
            <a:xfrm>
              <a:off x="304" y="352"/>
              <a:ext cx="592" cy="112"/>
            </a:xfrm>
            <a:prstGeom prst="cube">
              <a:avLst>
                <a:gd name="adj" fmla="val 22495"/>
              </a:avLst>
            </a:prstGeom>
            <a:gradFill rotWithShape="0">
              <a:gsLst>
                <a:gs pos="0">
                  <a:srgbClr val="CD4139"/>
                </a:gs>
                <a:gs pos="100000">
                  <a:srgbClr val="C11208"/>
                </a:gs>
              </a:gsLst>
              <a:path path="rect">
                <a:fillToRect l="50000" t="50000" r="50000" b="50000"/>
              </a:path>
            </a:gradFill>
            <a:ln w="12700">
              <a:noFill/>
              <a:miter lim="800000"/>
              <a:headEnd/>
              <a:tailEnd/>
            </a:ln>
            <a:effectLst>
              <a:prstShdw prst="shdw17" dist="17961" dir="2700000">
                <a:srgbClr val="740B05"/>
              </a:prstShdw>
            </a:effec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24589" name="AutoShape 10"/>
            <p:cNvSpPr>
              <a:spLocks noChangeArrowheads="1"/>
            </p:cNvSpPr>
            <p:nvPr/>
          </p:nvSpPr>
          <p:spPr bwMode="auto">
            <a:xfrm>
              <a:off x="544" y="376"/>
              <a:ext cx="136" cy="184"/>
            </a:xfrm>
            <a:prstGeom prst="cube">
              <a:avLst>
                <a:gd name="adj" fmla="val 73208"/>
              </a:avLst>
            </a:prstGeom>
            <a:gradFill rotWithShape="0">
              <a:gsLst>
                <a:gs pos="0">
                  <a:srgbClr val="C11208"/>
                </a:gs>
                <a:gs pos="100000">
                  <a:srgbClr val="CD4139"/>
                </a:gs>
              </a:gsLst>
              <a:path path="rect">
                <a:fillToRect l="100000" t="100000"/>
              </a:path>
            </a:gradFill>
            <a:ln w="12700">
              <a:noFill/>
              <a:miter lim="800000"/>
              <a:headEnd/>
              <a:tailEnd/>
            </a:ln>
            <a:effectLst>
              <a:prstShdw prst="shdw17" dist="17961" dir="2700000">
                <a:srgbClr val="740B05"/>
              </a:prstShdw>
            </a:effec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24590" name="AutoShape 11"/>
            <p:cNvSpPr>
              <a:spLocks noChangeArrowheads="1"/>
            </p:cNvSpPr>
            <p:nvPr/>
          </p:nvSpPr>
          <p:spPr bwMode="auto">
            <a:xfrm>
              <a:off x="376" y="376"/>
              <a:ext cx="136" cy="184"/>
            </a:xfrm>
            <a:prstGeom prst="cube">
              <a:avLst>
                <a:gd name="adj" fmla="val 73208"/>
              </a:avLst>
            </a:prstGeom>
            <a:gradFill rotWithShape="0">
              <a:gsLst>
                <a:gs pos="0">
                  <a:srgbClr val="CD4139"/>
                </a:gs>
                <a:gs pos="100000">
                  <a:srgbClr val="C11208"/>
                </a:gs>
              </a:gsLst>
              <a:lin ang="2700000" scaled="1"/>
            </a:gradFill>
            <a:ln w="12700">
              <a:noFill/>
              <a:miter lim="800000"/>
              <a:headEnd/>
              <a:tailEnd/>
            </a:ln>
            <a:effectLst>
              <a:prstShdw prst="shdw17" dist="17961" dir="2700000">
                <a:srgbClr val="740B05"/>
              </a:prstShdw>
            </a:effec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24591" name="AutoShape 12"/>
            <p:cNvSpPr>
              <a:spLocks noChangeArrowheads="1"/>
            </p:cNvSpPr>
            <p:nvPr/>
          </p:nvSpPr>
          <p:spPr bwMode="auto">
            <a:xfrm>
              <a:off x="208" y="448"/>
              <a:ext cx="568" cy="112"/>
            </a:xfrm>
            <a:prstGeom prst="cube">
              <a:avLst>
                <a:gd name="adj" fmla="val 23745"/>
              </a:avLst>
            </a:prstGeom>
            <a:gradFill rotWithShape="0">
              <a:gsLst>
                <a:gs pos="0">
                  <a:srgbClr val="CD4139"/>
                </a:gs>
                <a:gs pos="100000">
                  <a:srgbClr val="C11208"/>
                </a:gs>
              </a:gsLst>
              <a:path path="rect">
                <a:fillToRect l="50000" t="50000" r="50000" b="50000"/>
              </a:path>
            </a:gradFill>
            <a:ln w="12700">
              <a:noFill/>
              <a:miter lim="800000"/>
              <a:headEnd/>
              <a:tailEnd/>
            </a:ln>
            <a:effectLst>
              <a:prstShdw prst="shdw17" dist="17961" dir="2700000">
                <a:srgbClr val="740B05"/>
              </a:prstShdw>
            </a:effec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24592" name="AutoShape 13"/>
            <p:cNvSpPr>
              <a:spLocks noChangeArrowheads="1"/>
            </p:cNvSpPr>
            <p:nvPr/>
          </p:nvSpPr>
          <p:spPr bwMode="auto">
            <a:xfrm>
              <a:off x="448" y="472"/>
              <a:ext cx="136" cy="184"/>
            </a:xfrm>
            <a:prstGeom prst="cube">
              <a:avLst>
                <a:gd name="adj" fmla="val 73208"/>
              </a:avLst>
            </a:prstGeom>
            <a:gradFill rotWithShape="0">
              <a:gsLst>
                <a:gs pos="0">
                  <a:srgbClr val="CD4139"/>
                </a:gs>
                <a:gs pos="100000">
                  <a:srgbClr val="C11208"/>
                </a:gs>
              </a:gsLst>
              <a:lin ang="2700000" scaled="1"/>
            </a:gradFill>
            <a:ln w="12700">
              <a:noFill/>
              <a:miter lim="800000"/>
              <a:headEnd/>
              <a:tailEnd/>
            </a:ln>
            <a:effectLst>
              <a:prstShdw prst="shdw17" dist="17961" dir="2700000">
                <a:srgbClr val="740B05"/>
              </a:prstShdw>
            </a:effec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24593" name="AutoShape 14"/>
            <p:cNvSpPr>
              <a:spLocks noChangeArrowheads="1"/>
            </p:cNvSpPr>
            <p:nvPr/>
          </p:nvSpPr>
          <p:spPr bwMode="auto">
            <a:xfrm>
              <a:off x="280" y="472"/>
              <a:ext cx="136" cy="184"/>
            </a:xfrm>
            <a:prstGeom prst="cube">
              <a:avLst>
                <a:gd name="adj" fmla="val 73208"/>
              </a:avLst>
            </a:prstGeom>
            <a:gradFill rotWithShape="0">
              <a:gsLst>
                <a:gs pos="0">
                  <a:srgbClr val="CD4139"/>
                </a:gs>
                <a:gs pos="100000">
                  <a:srgbClr val="C11208"/>
                </a:gs>
              </a:gsLst>
              <a:lin ang="2700000" scaled="1"/>
            </a:gradFill>
            <a:ln w="12700">
              <a:noFill/>
              <a:miter lim="800000"/>
              <a:headEnd/>
              <a:tailEnd/>
            </a:ln>
            <a:effectLst>
              <a:prstShdw prst="shdw17" dist="17961" dir="2700000">
                <a:srgbClr val="740B05"/>
              </a:prstShdw>
            </a:effectLst>
          </p:spPr>
          <p:txBody>
            <a:bodyPr wrap="none" anchor="ctr"/>
            <a:lstStyle/>
            <a:p>
              <a:endParaRPr lang="sk-SK"/>
            </a:p>
          </p:txBody>
        </p:sp>
      </p:grp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-4763" y="1900238"/>
            <a:ext cx="8924926" cy="1308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nl-NL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G</a:t>
            </a:r>
            <a:r>
              <a:rPr lang="nl-NL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LASFASERVERSTÄRKTE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nl-NL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nl-NL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UNSTSTOFFE</a:t>
            </a:r>
          </a:p>
        </p:txBody>
      </p:sp>
      <p:sp>
        <p:nvSpPr>
          <p:cNvPr id="24585" name="AutoShape 17"/>
          <p:cNvSpPr>
            <a:spLocks noChangeArrowheads="1"/>
          </p:cNvSpPr>
          <p:nvPr/>
        </p:nvSpPr>
        <p:spPr bwMode="auto">
          <a:xfrm rot="16200000" flipH="1">
            <a:off x="4165600" y="3098800"/>
            <a:ext cx="749300" cy="2349500"/>
          </a:xfrm>
          <a:prstGeom prst="rightArrow">
            <a:avLst>
              <a:gd name="adj1" fmla="val 75000"/>
              <a:gd name="adj2" fmla="val 50005"/>
            </a:avLst>
          </a:prstGeom>
          <a:gradFill rotWithShape="0">
            <a:gsLst>
              <a:gs pos="0">
                <a:srgbClr val="C11208"/>
              </a:gs>
              <a:gs pos="100000">
                <a:srgbClr val="740B05"/>
              </a:gs>
            </a:gsLst>
            <a:path path="rect">
              <a:fillToRect l="50000" t="50000" r="50000" b="50000"/>
            </a:path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71438" y="147638"/>
            <a:ext cx="9001125" cy="127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Z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USAMMENSTELLUNG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K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OMPOSITE : </a:t>
            </a:r>
          </a:p>
          <a:p>
            <a:pPr algn="ctr">
              <a:lnSpc>
                <a:spcPct val="120000"/>
              </a:lnSpc>
              <a:defRPr/>
            </a:pP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2.1. K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OMPONENTEN</a:t>
            </a:r>
          </a:p>
        </p:txBody>
      </p:sp>
      <p:sp>
        <p:nvSpPr>
          <p:cNvPr id="25603" name="AutoShape 3"/>
          <p:cNvSpPr>
            <a:spLocks noChangeArrowheads="1"/>
          </p:cNvSpPr>
          <p:nvPr/>
        </p:nvSpPr>
        <p:spPr bwMode="auto">
          <a:xfrm>
            <a:off x="76200" y="1676400"/>
            <a:ext cx="8991600" cy="51054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3365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2444750" y="5721350"/>
            <a:ext cx="4178300" cy="977900"/>
          </a:xfrm>
          <a:prstGeom prst="cube">
            <a:avLst>
              <a:gd name="adj" fmla="val 18106"/>
            </a:avLst>
          </a:prstGeom>
          <a:gradFill rotWithShape="0">
            <a:gsLst>
              <a:gs pos="0">
                <a:srgbClr val="CD4139"/>
              </a:gs>
              <a:gs pos="100000">
                <a:srgbClr val="C11208"/>
              </a:gs>
            </a:gsLst>
            <a:path path="rect">
              <a:fillToRect l="50000" t="50000" r="50000" b="50000"/>
            </a:path>
          </a:gra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740B05"/>
            </a:prstShdw>
          </a:effectLst>
        </p:spPr>
        <p:txBody>
          <a:bodyPr wrap="none" anchor="ctr"/>
          <a:lstStyle/>
          <a:p>
            <a:endParaRPr lang="sk-SK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433638" y="5938838"/>
            <a:ext cx="4048125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nl-NL" sz="4000">
                <a:solidFill>
                  <a:schemeClr val="tx1"/>
                </a:solidFill>
              </a:rPr>
              <a:t>K</a:t>
            </a:r>
            <a:r>
              <a:rPr lang="nl-NL" sz="3600">
                <a:solidFill>
                  <a:schemeClr val="tx1"/>
                </a:solidFill>
              </a:rPr>
              <a:t>OMPOSIT</a:t>
            </a:r>
            <a:endParaRPr lang="nl-NL" sz="3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77" name="AutoShape 13"/>
          <p:cNvSpPr>
            <a:spLocks noChangeArrowheads="1"/>
          </p:cNvSpPr>
          <p:nvPr/>
        </p:nvSpPr>
        <p:spPr bwMode="auto">
          <a:xfrm rot="16200000" flipH="1">
            <a:off x="2590800" y="2895600"/>
            <a:ext cx="3810000" cy="1524000"/>
          </a:xfrm>
          <a:prstGeom prst="rightArrow">
            <a:avLst>
              <a:gd name="adj1" fmla="val 75000"/>
              <a:gd name="adj2" fmla="val 23912"/>
            </a:avLst>
          </a:prstGeom>
          <a:gradFill rotWithShape="0">
            <a:gsLst>
              <a:gs pos="0">
                <a:srgbClr val="114FFB"/>
              </a:gs>
              <a:gs pos="100000">
                <a:srgbClr val="000000"/>
              </a:gs>
            </a:gsLst>
            <a:path path="rect">
              <a:fillToRect l="50000" t="50000" r="50000" b="50000"/>
            </a:path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1278" name="AutoShape 14"/>
          <p:cNvSpPr>
            <a:spLocks noChangeArrowheads="1"/>
          </p:cNvSpPr>
          <p:nvPr/>
        </p:nvSpPr>
        <p:spPr bwMode="auto">
          <a:xfrm rot="-10800000" flipH="1" flipV="1">
            <a:off x="7315200" y="1828800"/>
            <a:ext cx="1219200" cy="3581400"/>
          </a:xfrm>
          <a:custGeom>
            <a:avLst/>
            <a:gdLst>
              <a:gd name="G0" fmla="+- 5568 0 0"/>
              <a:gd name="G1" fmla="+- 21600 0 5568"/>
              <a:gd name="G2" fmla="*/ 5568 1 2"/>
              <a:gd name="G3" fmla="+- 21600 0 G2"/>
              <a:gd name="G4" fmla="+/ 5568 21600 2"/>
              <a:gd name="G5" fmla="+/ G1 0 2"/>
              <a:gd name="G6" fmla="*/ 21600 21600 5568"/>
              <a:gd name="G7" fmla="*/ G6 1 2"/>
              <a:gd name="G8" fmla="+- 21600 0 G7"/>
              <a:gd name="G9" fmla="*/ 21600 1 2"/>
              <a:gd name="G10" fmla="+- 5568 0 G9"/>
              <a:gd name="G11" fmla="?: G10 G8 0"/>
              <a:gd name="G12" fmla="?: G10 G7 21600"/>
              <a:gd name="T0" fmla="*/ 18816 w 21600"/>
              <a:gd name="T1" fmla="*/ 10800 h 21600"/>
              <a:gd name="T2" fmla="*/ 10800 w 21600"/>
              <a:gd name="T3" fmla="*/ 21600 h 21600"/>
              <a:gd name="T4" fmla="*/ 2784 w 21600"/>
              <a:gd name="T5" fmla="*/ 10800 h 21600"/>
              <a:gd name="T6" fmla="*/ 10800 w 21600"/>
              <a:gd name="T7" fmla="*/ 0 h 21600"/>
              <a:gd name="T8" fmla="*/ 4584 w 21600"/>
              <a:gd name="T9" fmla="*/ 4584 h 21600"/>
              <a:gd name="T10" fmla="*/ 17016 w 21600"/>
              <a:gd name="T11" fmla="*/ 1701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568" y="21600"/>
                </a:lnTo>
                <a:lnTo>
                  <a:pt x="16032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114FFB"/>
              </a:gs>
              <a:gs pos="100000">
                <a:srgbClr val="114FFB">
                  <a:gamma/>
                  <a:shade val="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7386638" y="1824038"/>
            <a:ext cx="1685925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800">
                <a:solidFill>
                  <a:schemeClr val="tx1"/>
                </a:solidFill>
              </a:rPr>
              <a:t>63% </a:t>
            </a:r>
            <a:r>
              <a:rPr lang="nl-NL" sz="2000">
                <a:solidFill>
                  <a:schemeClr val="tx1"/>
                </a:solidFill>
              </a:rPr>
              <a:t>(37%)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539750" y="1595438"/>
            <a:ext cx="5256213" cy="912812"/>
            <a:chOff x="340" y="1005"/>
            <a:chExt cx="3311" cy="575"/>
          </a:xfrm>
        </p:grpSpPr>
        <p:sp>
          <p:nvSpPr>
            <p:cNvPr id="25632" name="AutoShape 9"/>
            <p:cNvSpPr>
              <a:spLocks noChangeArrowheads="1"/>
            </p:cNvSpPr>
            <p:nvPr/>
          </p:nvSpPr>
          <p:spPr bwMode="auto">
            <a:xfrm>
              <a:off x="340" y="1156"/>
              <a:ext cx="1384" cy="424"/>
            </a:xfrm>
            <a:prstGeom prst="cube">
              <a:avLst>
                <a:gd name="adj" fmla="val 24995"/>
              </a:avLst>
            </a:prstGeom>
            <a:gradFill rotWithShape="0">
              <a:gsLst>
                <a:gs pos="0">
                  <a:srgbClr val="114FFB"/>
                </a:gs>
                <a:gs pos="100000">
                  <a:srgbClr val="000000"/>
                </a:gs>
              </a:gsLst>
              <a:path path="rect">
                <a:fillToRect l="50000" t="50000" r="50000" b="50000"/>
              </a:path>
            </a:gradFill>
            <a:ln w="12700">
              <a:noFill/>
              <a:miter lim="800000"/>
              <a:headEnd/>
              <a:tailEnd/>
            </a:ln>
            <a:effectLst>
              <a:prstShdw prst="shdw17" dist="17961" dir="2700000">
                <a:srgbClr val="0A2F97"/>
              </a:prstShdw>
            </a:effec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25633" name="Rectangle 16"/>
            <p:cNvSpPr>
              <a:spLocks noChangeArrowheads="1"/>
            </p:cNvSpPr>
            <p:nvPr/>
          </p:nvSpPr>
          <p:spPr bwMode="auto">
            <a:xfrm>
              <a:off x="2013" y="1005"/>
              <a:ext cx="1638" cy="51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20000"/>
                </a:spcBef>
              </a:pPr>
              <a:r>
                <a:rPr lang="nl-NL" sz="3200">
                  <a:solidFill>
                    <a:schemeClr val="tx1"/>
                  </a:solidFill>
                </a:rPr>
                <a:t>H</a:t>
              </a:r>
              <a:r>
                <a:rPr lang="nl-NL" sz="2800">
                  <a:solidFill>
                    <a:schemeClr val="tx1"/>
                  </a:solidFill>
                </a:rPr>
                <a:t>ARZ</a:t>
              </a: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539750" y="2662238"/>
            <a:ext cx="5637213" cy="684212"/>
            <a:chOff x="340" y="1677"/>
            <a:chExt cx="3551" cy="431"/>
          </a:xfrm>
        </p:grpSpPr>
        <p:sp>
          <p:nvSpPr>
            <p:cNvPr id="25630" name="AutoShape 10"/>
            <p:cNvSpPr>
              <a:spLocks noChangeArrowheads="1"/>
            </p:cNvSpPr>
            <p:nvPr/>
          </p:nvSpPr>
          <p:spPr bwMode="auto">
            <a:xfrm>
              <a:off x="340" y="1684"/>
              <a:ext cx="712" cy="424"/>
            </a:xfrm>
            <a:prstGeom prst="cube">
              <a:avLst>
                <a:gd name="adj" fmla="val 24995"/>
              </a:avLst>
            </a:prstGeom>
            <a:gradFill rotWithShape="0">
              <a:gsLst>
                <a:gs pos="0">
                  <a:srgbClr val="CD4139"/>
                </a:gs>
                <a:gs pos="100000">
                  <a:srgbClr val="C11208"/>
                </a:gs>
              </a:gsLst>
              <a:path path="rect">
                <a:fillToRect l="50000" t="50000" r="50000" b="50000"/>
              </a:path>
            </a:gradFill>
            <a:ln w="12700">
              <a:noFill/>
              <a:miter lim="800000"/>
              <a:headEnd/>
              <a:tailEnd/>
            </a:ln>
            <a:effectLst>
              <a:prstShdw prst="shdw17" dist="17961" dir="2700000">
                <a:srgbClr val="740B05"/>
              </a:prstShdw>
            </a:effec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25631" name="Rectangle 17"/>
            <p:cNvSpPr>
              <a:spLocks noChangeArrowheads="1"/>
            </p:cNvSpPr>
            <p:nvPr/>
          </p:nvSpPr>
          <p:spPr bwMode="auto">
            <a:xfrm>
              <a:off x="1917" y="1677"/>
              <a:ext cx="1974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l-NL" sz="3200">
                  <a:solidFill>
                    <a:schemeClr val="tx1"/>
                  </a:solidFill>
                </a:rPr>
                <a:t>V</a:t>
              </a:r>
              <a:r>
                <a:rPr lang="nl-NL" sz="2800">
                  <a:solidFill>
                    <a:schemeClr val="tx1"/>
                  </a:solidFill>
                </a:rPr>
                <a:t>ERSTÄRKUNG</a:t>
              </a:r>
            </a:p>
          </p:txBody>
        </p:sp>
      </p:grp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539750" y="3576638"/>
            <a:ext cx="5332413" cy="684212"/>
            <a:chOff x="340" y="2253"/>
            <a:chExt cx="3359" cy="431"/>
          </a:xfrm>
        </p:grpSpPr>
        <p:sp>
          <p:nvSpPr>
            <p:cNvPr id="25628" name="AutoShape 11"/>
            <p:cNvSpPr>
              <a:spLocks noChangeArrowheads="1"/>
            </p:cNvSpPr>
            <p:nvPr/>
          </p:nvSpPr>
          <p:spPr bwMode="auto">
            <a:xfrm>
              <a:off x="340" y="2260"/>
              <a:ext cx="472" cy="424"/>
            </a:xfrm>
            <a:prstGeom prst="cube">
              <a:avLst>
                <a:gd name="adj" fmla="val 24995"/>
              </a:avLst>
            </a:prstGeom>
            <a:gradFill rotWithShape="0">
              <a:gsLst>
                <a:gs pos="0">
                  <a:srgbClr val="646500"/>
                </a:gs>
                <a:gs pos="100000">
                  <a:srgbClr val="FAFD00"/>
                </a:gs>
              </a:gsLst>
              <a:path path="rect">
                <a:fillToRect l="50000" t="50000" r="50000" b="50000"/>
              </a:path>
            </a:gradFill>
            <a:ln w="12700">
              <a:noFill/>
              <a:miter lim="800000"/>
              <a:headEnd/>
              <a:tailEnd/>
            </a:ln>
            <a:effectLst>
              <a:prstShdw prst="shdw17" dist="17961" dir="2700000">
                <a:srgbClr val="969800"/>
              </a:prstShdw>
            </a:effec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11282" name="Rectangle 18"/>
            <p:cNvSpPr>
              <a:spLocks noChangeArrowheads="1"/>
            </p:cNvSpPr>
            <p:nvPr/>
          </p:nvSpPr>
          <p:spPr bwMode="auto">
            <a:xfrm>
              <a:off x="2061" y="2253"/>
              <a:ext cx="1638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nl-NL" sz="3200">
                  <a:solidFill>
                    <a:schemeClr val="tx1"/>
                  </a:solidFill>
                </a:rPr>
                <a:t>A</a:t>
              </a:r>
              <a:r>
                <a:rPr lang="nl-NL" sz="2800">
                  <a:solidFill>
                    <a:schemeClr val="tx1"/>
                  </a:solidFill>
                </a:rPr>
                <a:t>DDITIV</a:t>
              </a:r>
              <a:endParaRPr lang="nl-NL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539750" y="4491038"/>
            <a:ext cx="5637213" cy="684212"/>
            <a:chOff x="340" y="2829"/>
            <a:chExt cx="3551" cy="431"/>
          </a:xfrm>
        </p:grpSpPr>
        <p:sp>
          <p:nvSpPr>
            <p:cNvPr id="25626" name="AutoShape 12"/>
            <p:cNvSpPr>
              <a:spLocks noChangeArrowheads="1"/>
            </p:cNvSpPr>
            <p:nvPr/>
          </p:nvSpPr>
          <p:spPr bwMode="auto">
            <a:xfrm>
              <a:off x="340" y="2836"/>
              <a:ext cx="232" cy="424"/>
            </a:xfrm>
            <a:prstGeom prst="cube">
              <a:avLst>
                <a:gd name="adj" fmla="val 24995"/>
              </a:avLst>
            </a:prstGeom>
            <a:gradFill rotWithShape="0">
              <a:gsLst>
                <a:gs pos="0">
                  <a:srgbClr val="438E00"/>
                </a:gs>
                <a:gs pos="100000">
                  <a:srgbClr val="000000"/>
                </a:gs>
              </a:gsLst>
              <a:path path="rect">
                <a:fillToRect l="50000" t="50000" r="50000" b="50000"/>
              </a:path>
            </a:gradFill>
            <a:ln w="12700">
              <a:noFill/>
              <a:miter lim="800000"/>
              <a:headEnd/>
              <a:tailEnd/>
            </a:ln>
            <a:effectLst>
              <a:prstShdw prst="shdw17" dist="17961" dir="2700000">
                <a:srgbClr val="285500"/>
              </a:prstShdw>
            </a:effec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11283" name="Rectangle 19"/>
            <p:cNvSpPr>
              <a:spLocks noChangeArrowheads="1"/>
            </p:cNvSpPr>
            <p:nvPr/>
          </p:nvSpPr>
          <p:spPr bwMode="auto">
            <a:xfrm>
              <a:off x="1917" y="2829"/>
              <a:ext cx="1974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nl-NL" sz="3200">
                  <a:solidFill>
                    <a:schemeClr val="tx1"/>
                  </a:solidFill>
                </a:rPr>
                <a:t>F</a:t>
              </a:r>
              <a:r>
                <a:rPr lang="nl-NL" sz="2800">
                  <a:solidFill>
                    <a:schemeClr val="tx1"/>
                  </a:solidFill>
                </a:rPr>
                <a:t>ARBSTOFF</a:t>
              </a:r>
              <a:endParaRPr lang="nl-NL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2967038" y="4033838"/>
            <a:ext cx="3133725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nl-NL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11285" name="Rectangle 21"/>
          <p:cNvSpPr>
            <a:spLocks noChangeArrowheads="1"/>
          </p:cNvSpPr>
          <p:nvPr/>
        </p:nvSpPr>
        <p:spPr bwMode="auto">
          <a:xfrm>
            <a:off x="2967038" y="2205038"/>
            <a:ext cx="3133725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nl-NL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11286" name="Rectangle 22"/>
          <p:cNvSpPr>
            <a:spLocks noChangeArrowheads="1"/>
          </p:cNvSpPr>
          <p:nvPr/>
        </p:nvSpPr>
        <p:spPr bwMode="auto">
          <a:xfrm>
            <a:off x="2967038" y="3119438"/>
            <a:ext cx="3133725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nl-NL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762000" y="5715000"/>
            <a:ext cx="7315200" cy="914400"/>
            <a:chOff x="480" y="3600"/>
            <a:chExt cx="4608" cy="576"/>
          </a:xfrm>
        </p:grpSpPr>
        <p:grpSp>
          <p:nvGrpSpPr>
            <p:cNvPr id="25620" name="Group 8"/>
            <p:cNvGrpSpPr>
              <a:grpSpLocks/>
            </p:cNvGrpSpPr>
            <p:nvPr/>
          </p:nvGrpSpPr>
          <p:grpSpPr bwMode="auto">
            <a:xfrm>
              <a:off x="480" y="3600"/>
              <a:ext cx="720" cy="576"/>
              <a:chOff x="480" y="3600"/>
              <a:chExt cx="720" cy="576"/>
            </a:xfrm>
          </p:grpSpPr>
          <p:sp>
            <p:nvSpPr>
              <p:cNvPr id="25624" name="Rectangle 6"/>
              <p:cNvSpPr>
                <a:spLocks noChangeArrowheads="1"/>
              </p:cNvSpPr>
              <p:nvPr/>
            </p:nvSpPr>
            <p:spPr bwMode="auto">
              <a:xfrm>
                <a:off x="480" y="3600"/>
                <a:ext cx="192" cy="480"/>
              </a:xfrm>
              <a:prstGeom prst="rect">
                <a:avLst/>
              </a:prstGeom>
              <a:gradFill rotWithShape="0">
                <a:gsLst>
                  <a:gs pos="0">
                    <a:srgbClr val="C8CA00"/>
                  </a:gs>
                  <a:gs pos="100000">
                    <a:srgbClr val="FAFD00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969800"/>
                </a:prstShdw>
              </a:effec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25625" name="AutoShape 7"/>
              <p:cNvSpPr>
                <a:spLocks noChangeArrowheads="1"/>
              </p:cNvSpPr>
              <p:nvPr/>
            </p:nvSpPr>
            <p:spPr bwMode="auto">
              <a:xfrm>
                <a:off x="672" y="3792"/>
                <a:ext cx="528" cy="384"/>
              </a:xfrm>
              <a:prstGeom prst="rightArrow">
                <a:avLst>
                  <a:gd name="adj1" fmla="val 50000"/>
                  <a:gd name="adj2" fmla="val 68756"/>
                </a:avLst>
              </a:prstGeom>
              <a:gradFill rotWithShape="0">
                <a:gsLst>
                  <a:gs pos="0">
                    <a:srgbClr val="C8CA00"/>
                  </a:gs>
                  <a:gs pos="100000">
                    <a:srgbClr val="FAFD00"/>
                  </a:gs>
                </a:gsLst>
                <a:path path="rect">
                  <a:fillToRect l="50000" t="50000" r="50000" b="50000"/>
                </a:path>
              </a:gradFill>
              <a:ln w="12700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969800"/>
                </a:prstShdw>
              </a:effectLst>
            </p:spPr>
            <p:txBody>
              <a:bodyPr wrap="none" anchor="ctr"/>
              <a:lstStyle/>
              <a:p>
                <a:endParaRPr lang="sk-SK"/>
              </a:p>
            </p:txBody>
          </p:sp>
        </p:grpSp>
        <p:grpSp>
          <p:nvGrpSpPr>
            <p:cNvPr id="25621" name="Group 26"/>
            <p:cNvGrpSpPr>
              <a:grpSpLocks/>
            </p:cNvGrpSpPr>
            <p:nvPr/>
          </p:nvGrpSpPr>
          <p:grpSpPr bwMode="auto">
            <a:xfrm>
              <a:off x="4368" y="3600"/>
              <a:ext cx="720" cy="576"/>
              <a:chOff x="4368" y="3600"/>
              <a:chExt cx="720" cy="576"/>
            </a:xfrm>
          </p:grpSpPr>
          <p:sp>
            <p:nvSpPr>
              <p:cNvPr id="25622" name="Rectangle 24"/>
              <p:cNvSpPr>
                <a:spLocks noChangeArrowheads="1"/>
              </p:cNvSpPr>
              <p:nvPr/>
            </p:nvSpPr>
            <p:spPr bwMode="auto">
              <a:xfrm>
                <a:off x="4896" y="3600"/>
                <a:ext cx="192" cy="480"/>
              </a:xfrm>
              <a:prstGeom prst="rect">
                <a:avLst/>
              </a:prstGeom>
              <a:gradFill rotWithShape="0">
                <a:gsLst>
                  <a:gs pos="0">
                    <a:srgbClr val="C8CA00"/>
                  </a:gs>
                  <a:gs pos="100000">
                    <a:srgbClr val="FAFD00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969800"/>
                </a:prstShdw>
              </a:effec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25623" name="AutoShape 25"/>
              <p:cNvSpPr>
                <a:spLocks noChangeArrowheads="1"/>
              </p:cNvSpPr>
              <p:nvPr/>
            </p:nvSpPr>
            <p:spPr bwMode="auto">
              <a:xfrm flipH="1">
                <a:off x="4368" y="3792"/>
                <a:ext cx="528" cy="384"/>
              </a:xfrm>
              <a:prstGeom prst="rightArrow">
                <a:avLst>
                  <a:gd name="adj1" fmla="val 50000"/>
                  <a:gd name="adj2" fmla="val 68756"/>
                </a:avLst>
              </a:prstGeom>
              <a:gradFill rotWithShape="0">
                <a:gsLst>
                  <a:gs pos="0">
                    <a:srgbClr val="C8CA00"/>
                  </a:gs>
                  <a:gs pos="100000">
                    <a:srgbClr val="FAFD00"/>
                  </a:gs>
                </a:gsLst>
                <a:path path="rect">
                  <a:fillToRect l="50000" t="50000" r="50000" b="50000"/>
                </a:path>
              </a:gradFill>
              <a:ln w="12700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969800"/>
                </a:prstShdw>
              </a:effectLst>
            </p:spPr>
            <p:txBody>
              <a:bodyPr wrap="none" anchor="ctr"/>
              <a:lstStyle/>
              <a:p>
                <a:endParaRPr lang="sk-SK"/>
              </a:p>
            </p:txBody>
          </p:sp>
        </p:grpSp>
      </p:grpSp>
      <p:sp>
        <p:nvSpPr>
          <p:cNvPr id="11291" name="Rectangle 27"/>
          <p:cNvSpPr>
            <a:spLocks noChangeArrowheads="1"/>
          </p:cNvSpPr>
          <p:nvPr/>
        </p:nvSpPr>
        <p:spPr bwMode="auto">
          <a:xfrm>
            <a:off x="7386638" y="2662238"/>
            <a:ext cx="1685925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800">
                <a:solidFill>
                  <a:schemeClr val="tx1"/>
                </a:solidFill>
              </a:rPr>
              <a:t>37% </a:t>
            </a:r>
            <a:r>
              <a:rPr lang="nl-NL" sz="2000">
                <a:solidFill>
                  <a:schemeClr val="tx1"/>
                </a:solidFill>
              </a:rPr>
              <a:t>(63%)</a:t>
            </a:r>
          </a:p>
        </p:txBody>
      </p:sp>
      <p:sp>
        <p:nvSpPr>
          <p:cNvPr id="11292" name="AutoShape 28"/>
          <p:cNvSpPr>
            <a:spLocks noChangeArrowheads="1"/>
          </p:cNvSpPr>
          <p:nvPr/>
        </p:nvSpPr>
        <p:spPr bwMode="auto">
          <a:xfrm flipH="1">
            <a:off x="6635750" y="996950"/>
            <a:ext cx="596900" cy="215900"/>
          </a:xfrm>
          <a:prstGeom prst="rightArrow">
            <a:avLst>
              <a:gd name="adj1" fmla="val 50000"/>
              <a:gd name="adj2" fmla="val 138248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  <p:sp>
        <p:nvSpPr>
          <p:cNvPr id="11293" name="AutoShape 29"/>
          <p:cNvSpPr>
            <a:spLocks noChangeArrowheads="1"/>
          </p:cNvSpPr>
          <p:nvPr/>
        </p:nvSpPr>
        <p:spPr bwMode="auto">
          <a:xfrm>
            <a:off x="1911350" y="996950"/>
            <a:ext cx="596900" cy="215900"/>
          </a:xfrm>
          <a:prstGeom prst="rightArrow">
            <a:avLst>
              <a:gd name="adj1" fmla="val 50000"/>
              <a:gd name="adj2" fmla="val 138248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69" grpId="0" autoUpdateAnimBg="0"/>
      <p:bldP spid="11277" grpId="0" animBg="1"/>
      <p:bldP spid="11279" grpId="0" autoUpdateAnimBg="0"/>
      <p:bldP spid="11284" grpId="0" autoUpdateAnimBg="0"/>
      <p:bldP spid="11285" grpId="0" autoUpdateAnimBg="0"/>
      <p:bldP spid="11286" grpId="0" autoUpdateAnimBg="0"/>
      <p:bldP spid="11291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71438" y="223838"/>
            <a:ext cx="9001125" cy="127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Z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USAMMENSTELLUNG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K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OMPOSITE :</a:t>
            </a:r>
          </a:p>
          <a:p>
            <a:pPr algn="ctr">
              <a:lnSpc>
                <a:spcPct val="120000"/>
              </a:lnSpc>
              <a:defRPr/>
            </a:pP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2.1. 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OMPONENTEN</a:t>
            </a:r>
          </a:p>
        </p:txBody>
      </p:sp>
      <p:sp>
        <p:nvSpPr>
          <p:cNvPr id="26627" name="AutoShape 3"/>
          <p:cNvSpPr>
            <a:spLocks noChangeArrowheads="1"/>
          </p:cNvSpPr>
          <p:nvPr/>
        </p:nvSpPr>
        <p:spPr bwMode="auto">
          <a:xfrm>
            <a:off x="76200" y="1676400"/>
            <a:ext cx="8991600" cy="51054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3365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auto">
          <a:xfrm>
            <a:off x="2444750" y="5721350"/>
            <a:ext cx="4178300" cy="977900"/>
          </a:xfrm>
          <a:prstGeom prst="cube">
            <a:avLst>
              <a:gd name="adj" fmla="val 18106"/>
            </a:avLst>
          </a:prstGeom>
          <a:gradFill rotWithShape="0">
            <a:gsLst>
              <a:gs pos="0">
                <a:srgbClr val="CD4139"/>
              </a:gs>
              <a:gs pos="100000">
                <a:srgbClr val="C11208"/>
              </a:gs>
            </a:gsLst>
            <a:path path="rect">
              <a:fillToRect l="50000" t="50000" r="50000" b="50000"/>
            </a:path>
          </a:gra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740B05"/>
            </a:prstShdw>
          </a:effectLst>
        </p:spPr>
        <p:txBody>
          <a:bodyPr wrap="none" anchor="ctr"/>
          <a:lstStyle/>
          <a:p>
            <a:endParaRPr lang="sk-SK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119438" y="5938838"/>
            <a:ext cx="3057525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4000">
                <a:solidFill>
                  <a:schemeClr val="tx1"/>
                </a:solidFill>
              </a:rPr>
              <a:t>K</a:t>
            </a:r>
            <a:r>
              <a:rPr lang="nl-NL" sz="3600">
                <a:solidFill>
                  <a:schemeClr val="tx1"/>
                </a:solidFill>
              </a:rPr>
              <a:t>OMPOSIT</a:t>
            </a:r>
          </a:p>
        </p:txBody>
      </p:sp>
      <p:grpSp>
        <p:nvGrpSpPr>
          <p:cNvPr id="26630" name="Group 8"/>
          <p:cNvGrpSpPr>
            <a:grpSpLocks/>
          </p:cNvGrpSpPr>
          <p:nvPr/>
        </p:nvGrpSpPr>
        <p:grpSpPr bwMode="auto">
          <a:xfrm>
            <a:off x="762000" y="5715000"/>
            <a:ext cx="1143000" cy="914400"/>
            <a:chOff x="480" y="3600"/>
            <a:chExt cx="720" cy="576"/>
          </a:xfrm>
        </p:grpSpPr>
        <p:sp>
          <p:nvSpPr>
            <p:cNvPr id="26656" name="Rectangle 6"/>
            <p:cNvSpPr>
              <a:spLocks noChangeArrowheads="1"/>
            </p:cNvSpPr>
            <p:nvPr/>
          </p:nvSpPr>
          <p:spPr bwMode="auto">
            <a:xfrm>
              <a:off x="480" y="3600"/>
              <a:ext cx="192" cy="480"/>
            </a:xfrm>
            <a:prstGeom prst="rect">
              <a:avLst/>
            </a:prstGeom>
            <a:gradFill rotWithShape="0">
              <a:gsLst>
                <a:gs pos="0">
                  <a:srgbClr val="C8CA00"/>
                </a:gs>
                <a:gs pos="100000">
                  <a:srgbClr val="FAFD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miter lim="800000"/>
              <a:headEnd/>
              <a:tailEnd/>
            </a:ln>
            <a:effectLst>
              <a:prstShdw prst="shdw17" dist="17961" dir="2700000">
                <a:srgbClr val="969800"/>
              </a:prstShdw>
            </a:effec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26657" name="AutoShape 7"/>
            <p:cNvSpPr>
              <a:spLocks noChangeArrowheads="1"/>
            </p:cNvSpPr>
            <p:nvPr/>
          </p:nvSpPr>
          <p:spPr bwMode="auto">
            <a:xfrm>
              <a:off x="672" y="3792"/>
              <a:ext cx="528" cy="384"/>
            </a:xfrm>
            <a:prstGeom prst="rightArrow">
              <a:avLst>
                <a:gd name="adj1" fmla="val 50000"/>
                <a:gd name="adj2" fmla="val 68756"/>
              </a:avLst>
            </a:prstGeom>
            <a:gradFill rotWithShape="0">
              <a:gsLst>
                <a:gs pos="0">
                  <a:srgbClr val="C8CA00"/>
                </a:gs>
                <a:gs pos="100000">
                  <a:srgbClr val="FAFD00"/>
                </a:gs>
              </a:gsLst>
              <a:path path="rect">
                <a:fillToRect l="50000" t="50000" r="50000" b="50000"/>
              </a:path>
            </a:gradFill>
            <a:ln w="12700">
              <a:noFill/>
              <a:miter lim="800000"/>
              <a:headEnd/>
              <a:tailEnd/>
            </a:ln>
            <a:effectLst>
              <a:prstShdw prst="shdw17" dist="17961" dir="2700000">
                <a:srgbClr val="969800"/>
              </a:prstShdw>
            </a:effectLst>
          </p:spPr>
          <p:txBody>
            <a:bodyPr wrap="none" anchor="ctr"/>
            <a:lstStyle/>
            <a:p>
              <a:endParaRPr lang="sk-SK"/>
            </a:p>
          </p:txBody>
        </p:sp>
      </p:grpSp>
      <p:sp>
        <p:nvSpPr>
          <p:cNvPr id="26631" name="AutoShape 9"/>
          <p:cNvSpPr>
            <a:spLocks noChangeArrowheads="1"/>
          </p:cNvSpPr>
          <p:nvPr/>
        </p:nvSpPr>
        <p:spPr bwMode="auto">
          <a:xfrm>
            <a:off x="539750" y="1835150"/>
            <a:ext cx="2197100" cy="673100"/>
          </a:xfrm>
          <a:prstGeom prst="cube">
            <a:avLst>
              <a:gd name="adj" fmla="val 24995"/>
            </a:avLst>
          </a:prstGeom>
          <a:gradFill rotWithShape="0">
            <a:gsLst>
              <a:gs pos="0">
                <a:srgbClr val="114FFB"/>
              </a:gs>
              <a:gs pos="100000">
                <a:srgbClr val="000000"/>
              </a:gs>
            </a:gsLst>
            <a:path path="rect">
              <a:fillToRect l="50000" t="50000" r="50000" b="50000"/>
            </a:path>
          </a:gra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0A2F97"/>
            </a:prstShdw>
          </a:effectLst>
        </p:spPr>
        <p:txBody>
          <a:bodyPr wrap="none" anchor="ctr"/>
          <a:lstStyle/>
          <a:p>
            <a:endParaRPr lang="sk-SK"/>
          </a:p>
        </p:txBody>
      </p:sp>
      <p:sp>
        <p:nvSpPr>
          <p:cNvPr id="26632" name="AutoShape 10"/>
          <p:cNvSpPr>
            <a:spLocks noChangeArrowheads="1"/>
          </p:cNvSpPr>
          <p:nvPr/>
        </p:nvSpPr>
        <p:spPr bwMode="auto">
          <a:xfrm>
            <a:off x="463550" y="4044950"/>
            <a:ext cx="1130300" cy="673100"/>
          </a:xfrm>
          <a:prstGeom prst="cube">
            <a:avLst>
              <a:gd name="adj" fmla="val 24995"/>
            </a:avLst>
          </a:prstGeom>
          <a:gradFill rotWithShape="0">
            <a:gsLst>
              <a:gs pos="0">
                <a:srgbClr val="CD4139"/>
              </a:gs>
              <a:gs pos="100000">
                <a:srgbClr val="C11208"/>
              </a:gs>
            </a:gsLst>
            <a:path path="rect">
              <a:fillToRect l="50000" t="50000" r="50000" b="50000"/>
            </a:path>
          </a:gra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740B05"/>
            </a:prstShdw>
          </a:effectLst>
        </p:spPr>
        <p:txBody>
          <a:bodyPr wrap="none" anchor="ctr"/>
          <a:lstStyle/>
          <a:p>
            <a:endParaRPr lang="sk-SK"/>
          </a:p>
        </p:txBody>
      </p:sp>
      <p:sp>
        <p:nvSpPr>
          <p:cNvPr id="26633" name="AutoShape 11"/>
          <p:cNvSpPr>
            <a:spLocks noChangeArrowheads="1"/>
          </p:cNvSpPr>
          <p:nvPr/>
        </p:nvSpPr>
        <p:spPr bwMode="auto">
          <a:xfrm>
            <a:off x="463550" y="2749550"/>
            <a:ext cx="1054100" cy="673100"/>
          </a:xfrm>
          <a:prstGeom prst="cube">
            <a:avLst>
              <a:gd name="adj" fmla="val 24995"/>
            </a:avLst>
          </a:prstGeom>
          <a:gradFill rotWithShape="0">
            <a:gsLst>
              <a:gs pos="0">
                <a:srgbClr val="646500"/>
              </a:gs>
              <a:gs pos="100000">
                <a:srgbClr val="FAFD00"/>
              </a:gs>
            </a:gsLst>
            <a:path path="rect">
              <a:fillToRect l="50000" t="50000" r="50000" b="50000"/>
            </a:path>
          </a:gra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969800"/>
            </a:prstShdw>
          </a:effectLst>
        </p:spPr>
        <p:txBody>
          <a:bodyPr wrap="none" anchor="ctr"/>
          <a:lstStyle/>
          <a:p>
            <a:endParaRPr lang="sk-SK"/>
          </a:p>
        </p:txBody>
      </p:sp>
      <p:sp>
        <p:nvSpPr>
          <p:cNvPr id="26634" name="AutoShape 12"/>
          <p:cNvSpPr>
            <a:spLocks noChangeArrowheads="1"/>
          </p:cNvSpPr>
          <p:nvPr/>
        </p:nvSpPr>
        <p:spPr bwMode="auto">
          <a:xfrm>
            <a:off x="1911350" y="2749550"/>
            <a:ext cx="63500" cy="673100"/>
          </a:xfrm>
          <a:prstGeom prst="cube">
            <a:avLst>
              <a:gd name="adj" fmla="val 24995"/>
            </a:avLst>
          </a:prstGeom>
          <a:gradFill rotWithShape="0">
            <a:gsLst>
              <a:gs pos="0">
                <a:srgbClr val="438E00"/>
              </a:gs>
              <a:gs pos="100000">
                <a:srgbClr val="000000"/>
              </a:gs>
            </a:gsLst>
            <a:path path="rect">
              <a:fillToRect l="50000" t="50000" r="50000" b="50000"/>
            </a:path>
          </a:gra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285500"/>
            </a:prstShdw>
          </a:effectLst>
        </p:spPr>
        <p:txBody>
          <a:bodyPr wrap="none" anchor="ctr"/>
          <a:lstStyle/>
          <a:p>
            <a:endParaRPr lang="sk-SK"/>
          </a:p>
        </p:txBody>
      </p:sp>
      <p:sp>
        <p:nvSpPr>
          <p:cNvPr id="26635" name="AutoShape 13"/>
          <p:cNvSpPr>
            <a:spLocks noChangeArrowheads="1"/>
          </p:cNvSpPr>
          <p:nvPr/>
        </p:nvSpPr>
        <p:spPr bwMode="auto">
          <a:xfrm rot="16200000" flipH="1">
            <a:off x="2667000" y="1752600"/>
            <a:ext cx="3810000" cy="3810000"/>
          </a:xfrm>
          <a:prstGeom prst="rightArrow">
            <a:avLst>
              <a:gd name="adj1" fmla="val 75000"/>
              <a:gd name="adj2" fmla="val 9565"/>
            </a:avLst>
          </a:prstGeom>
          <a:gradFill rotWithShape="0">
            <a:gsLst>
              <a:gs pos="0">
                <a:srgbClr val="114FFB"/>
              </a:gs>
              <a:gs pos="100000">
                <a:srgbClr val="000000"/>
              </a:gs>
            </a:gsLst>
            <a:path path="rect">
              <a:fillToRect l="50000" t="50000" r="50000" b="50000"/>
            </a:path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2302" name="AutoShape 14"/>
          <p:cNvSpPr>
            <a:spLocks noChangeArrowheads="1"/>
          </p:cNvSpPr>
          <p:nvPr/>
        </p:nvSpPr>
        <p:spPr bwMode="auto">
          <a:xfrm rot="-10800000" flipH="1" flipV="1">
            <a:off x="7315200" y="1828800"/>
            <a:ext cx="1219200" cy="3581400"/>
          </a:xfrm>
          <a:custGeom>
            <a:avLst/>
            <a:gdLst>
              <a:gd name="G0" fmla="+- 5568 0 0"/>
              <a:gd name="G1" fmla="+- 21600 0 5568"/>
              <a:gd name="G2" fmla="*/ 5568 1 2"/>
              <a:gd name="G3" fmla="+- 21600 0 G2"/>
              <a:gd name="G4" fmla="+/ 5568 21600 2"/>
              <a:gd name="G5" fmla="+/ G1 0 2"/>
              <a:gd name="G6" fmla="*/ 21600 21600 5568"/>
              <a:gd name="G7" fmla="*/ G6 1 2"/>
              <a:gd name="G8" fmla="+- 21600 0 G7"/>
              <a:gd name="G9" fmla="*/ 21600 1 2"/>
              <a:gd name="G10" fmla="+- 5568 0 G9"/>
              <a:gd name="G11" fmla="?: G10 G8 0"/>
              <a:gd name="G12" fmla="?: G10 G7 21600"/>
              <a:gd name="T0" fmla="*/ 18816 w 21600"/>
              <a:gd name="T1" fmla="*/ 10800 h 21600"/>
              <a:gd name="T2" fmla="*/ 10800 w 21600"/>
              <a:gd name="T3" fmla="*/ 21600 h 21600"/>
              <a:gd name="T4" fmla="*/ 2784 w 21600"/>
              <a:gd name="T5" fmla="*/ 10800 h 21600"/>
              <a:gd name="T6" fmla="*/ 10800 w 21600"/>
              <a:gd name="T7" fmla="*/ 0 h 21600"/>
              <a:gd name="T8" fmla="*/ 4584 w 21600"/>
              <a:gd name="T9" fmla="*/ 4584 h 21600"/>
              <a:gd name="T10" fmla="*/ 17016 w 21600"/>
              <a:gd name="T11" fmla="*/ 1701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568" y="21600"/>
                </a:lnTo>
                <a:lnTo>
                  <a:pt x="16032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114FFB"/>
              </a:gs>
              <a:gs pos="100000">
                <a:srgbClr val="114FFB">
                  <a:gamma/>
                  <a:shade val="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  <p:sp>
        <p:nvSpPr>
          <p:cNvPr id="26637" name="Rectangle 15"/>
          <p:cNvSpPr>
            <a:spLocks noChangeArrowheads="1"/>
          </p:cNvSpPr>
          <p:nvPr/>
        </p:nvSpPr>
        <p:spPr bwMode="auto">
          <a:xfrm>
            <a:off x="7386638" y="1824038"/>
            <a:ext cx="1685925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800">
                <a:solidFill>
                  <a:schemeClr val="tx1"/>
                </a:solidFill>
              </a:rPr>
              <a:t>63% </a:t>
            </a:r>
            <a:r>
              <a:rPr lang="nl-NL" sz="2000">
                <a:solidFill>
                  <a:schemeClr val="tx1"/>
                </a:solidFill>
              </a:rPr>
              <a:t>(37%)</a:t>
            </a:r>
          </a:p>
        </p:txBody>
      </p:sp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3195638" y="1595438"/>
            <a:ext cx="2600325" cy="820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  <a:defRPr/>
            </a:pPr>
            <a:r>
              <a:rPr lang="nl-NL" sz="3200">
                <a:solidFill>
                  <a:schemeClr val="tx1"/>
                </a:solidFill>
              </a:rPr>
              <a:t>H</a:t>
            </a:r>
            <a:r>
              <a:rPr lang="nl-NL" sz="2800">
                <a:solidFill>
                  <a:schemeClr val="tx1"/>
                </a:solidFill>
              </a:rPr>
              <a:t>ARZ</a:t>
            </a:r>
            <a:endParaRPr lang="nl-NL" sz="28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3119438" y="4186238"/>
            <a:ext cx="3133725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sz="3200">
                <a:solidFill>
                  <a:schemeClr val="tx1"/>
                </a:solidFill>
              </a:rPr>
              <a:t>V</a:t>
            </a:r>
            <a:r>
              <a:rPr lang="nl-NL" sz="2800">
                <a:solidFill>
                  <a:schemeClr val="tx1"/>
                </a:solidFill>
              </a:rPr>
              <a:t>ERSTÄRKUNG</a:t>
            </a:r>
            <a:endParaRPr lang="nl-NL" sz="28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2205038" y="2738438"/>
            <a:ext cx="2600325" cy="528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nl-NL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nl-NL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DDITIV</a:t>
            </a: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4338638" y="2738438"/>
            <a:ext cx="3133725" cy="528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nl-NL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nl-NL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ARBSTOFF</a:t>
            </a:r>
          </a:p>
        </p:txBody>
      </p:sp>
      <p:sp>
        <p:nvSpPr>
          <p:cNvPr id="12308" name="Rectangle 20"/>
          <p:cNvSpPr>
            <a:spLocks noChangeArrowheads="1"/>
          </p:cNvSpPr>
          <p:nvPr/>
        </p:nvSpPr>
        <p:spPr bwMode="auto">
          <a:xfrm>
            <a:off x="2967038" y="3576638"/>
            <a:ext cx="3133725" cy="588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nl-NL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12309" name="Rectangle 21"/>
          <p:cNvSpPr>
            <a:spLocks noChangeArrowheads="1"/>
          </p:cNvSpPr>
          <p:nvPr/>
        </p:nvSpPr>
        <p:spPr bwMode="auto">
          <a:xfrm>
            <a:off x="4186238" y="2738438"/>
            <a:ext cx="619125" cy="588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nl-NL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grpSp>
        <p:nvGrpSpPr>
          <p:cNvPr id="26644" name="Group 24"/>
          <p:cNvGrpSpPr>
            <a:grpSpLocks/>
          </p:cNvGrpSpPr>
          <p:nvPr/>
        </p:nvGrpSpPr>
        <p:grpSpPr bwMode="auto">
          <a:xfrm>
            <a:off x="6934200" y="5715000"/>
            <a:ext cx="1143000" cy="914400"/>
            <a:chOff x="4368" y="3600"/>
            <a:chExt cx="720" cy="576"/>
          </a:xfrm>
        </p:grpSpPr>
        <p:sp>
          <p:nvSpPr>
            <p:cNvPr id="26654" name="Rectangle 22"/>
            <p:cNvSpPr>
              <a:spLocks noChangeArrowheads="1"/>
            </p:cNvSpPr>
            <p:nvPr/>
          </p:nvSpPr>
          <p:spPr bwMode="auto">
            <a:xfrm>
              <a:off x="4896" y="3600"/>
              <a:ext cx="192" cy="480"/>
            </a:xfrm>
            <a:prstGeom prst="rect">
              <a:avLst/>
            </a:prstGeom>
            <a:gradFill rotWithShape="0">
              <a:gsLst>
                <a:gs pos="0">
                  <a:srgbClr val="C8CA00"/>
                </a:gs>
                <a:gs pos="100000">
                  <a:srgbClr val="FAFD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miter lim="800000"/>
              <a:headEnd/>
              <a:tailEnd/>
            </a:ln>
            <a:effectLst>
              <a:prstShdw prst="shdw17" dist="17961" dir="2700000">
                <a:srgbClr val="969800"/>
              </a:prstShdw>
            </a:effec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26655" name="AutoShape 23"/>
            <p:cNvSpPr>
              <a:spLocks noChangeArrowheads="1"/>
            </p:cNvSpPr>
            <p:nvPr/>
          </p:nvSpPr>
          <p:spPr bwMode="auto">
            <a:xfrm flipH="1">
              <a:off x="4368" y="3792"/>
              <a:ext cx="528" cy="384"/>
            </a:xfrm>
            <a:prstGeom prst="rightArrow">
              <a:avLst>
                <a:gd name="adj1" fmla="val 50000"/>
                <a:gd name="adj2" fmla="val 68756"/>
              </a:avLst>
            </a:prstGeom>
            <a:gradFill rotWithShape="0">
              <a:gsLst>
                <a:gs pos="0">
                  <a:srgbClr val="C8CA00"/>
                </a:gs>
                <a:gs pos="100000">
                  <a:srgbClr val="FAFD00"/>
                </a:gs>
              </a:gsLst>
              <a:path path="rect">
                <a:fillToRect l="50000" t="50000" r="50000" b="50000"/>
              </a:path>
            </a:gradFill>
            <a:ln w="12700">
              <a:noFill/>
              <a:miter lim="800000"/>
              <a:headEnd/>
              <a:tailEnd/>
            </a:ln>
            <a:effectLst>
              <a:prstShdw prst="shdw17" dist="17961" dir="2700000">
                <a:srgbClr val="969800"/>
              </a:prstShdw>
            </a:effectLst>
          </p:spPr>
          <p:txBody>
            <a:bodyPr wrap="none" anchor="ctr"/>
            <a:lstStyle/>
            <a:p>
              <a:endParaRPr lang="sk-SK"/>
            </a:p>
          </p:txBody>
        </p:sp>
      </p:grpSp>
      <p:sp>
        <p:nvSpPr>
          <p:cNvPr id="26645" name="Rectangle 25"/>
          <p:cNvSpPr>
            <a:spLocks noChangeArrowheads="1"/>
          </p:cNvSpPr>
          <p:nvPr/>
        </p:nvSpPr>
        <p:spPr bwMode="auto">
          <a:xfrm>
            <a:off x="7386638" y="4262438"/>
            <a:ext cx="1685925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800">
                <a:solidFill>
                  <a:schemeClr val="tx1"/>
                </a:solidFill>
              </a:rPr>
              <a:t>37% </a:t>
            </a:r>
            <a:r>
              <a:rPr lang="nl-NL" sz="2000">
                <a:solidFill>
                  <a:schemeClr val="tx1"/>
                </a:solidFill>
              </a:rPr>
              <a:t>(63%)</a:t>
            </a:r>
          </a:p>
        </p:txBody>
      </p:sp>
      <p:sp>
        <p:nvSpPr>
          <p:cNvPr id="12314" name="Rectangle 26"/>
          <p:cNvSpPr>
            <a:spLocks noChangeArrowheads="1"/>
          </p:cNvSpPr>
          <p:nvPr/>
        </p:nvSpPr>
        <p:spPr bwMode="auto">
          <a:xfrm>
            <a:off x="2890838" y="3195638"/>
            <a:ext cx="145732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49%</a:t>
            </a:r>
          </a:p>
        </p:txBody>
      </p:sp>
      <p:sp>
        <p:nvSpPr>
          <p:cNvPr id="12315" name="Rectangle 27"/>
          <p:cNvSpPr>
            <a:spLocks noChangeArrowheads="1"/>
          </p:cNvSpPr>
          <p:nvPr/>
        </p:nvSpPr>
        <p:spPr bwMode="auto">
          <a:xfrm>
            <a:off x="5329238" y="3195638"/>
            <a:ext cx="115252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1%</a:t>
            </a:r>
          </a:p>
        </p:txBody>
      </p:sp>
      <p:sp>
        <p:nvSpPr>
          <p:cNvPr id="26648" name="Line 28"/>
          <p:cNvSpPr>
            <a:spLocks noChangeShapeType="1"/>
          </p:cNvSpPr>
          <p:nvPr/>
        </p:nvSpPr>
        <p:spPr bwMode="auto">
          <a:xfrm flipV="1">
            <a:off x="3511550" y="2432050"/>
            <a:ext cx="596900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6649" name="Line 29"/>
          <p:cNvSpPr>
            <a:spLocks noChangeShapeType="1"/>
          </p:cNvSpPr>
          <p:nvPr/>
        </p:nvSpPr>
        <p:spPr bwMode="auto">
          <a:xfrm flipH="1" flipV="1">
            <a:off x="4946650" y="2432050"/>
            <a:ext cx="546100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6650" name="Oval 30"/>
          <p:cNvSpPr>
            <a:spLocks noChangeArrowheads="1"/>
          </p:cNvSpPr>
          <p:nvPr/>
        </p:nvSpPr>
        <p:spPr bwMode="auto">
          <a:xfrm>
            <a:off x="3740150" y="1758950"/>
            <a:ext cx="1587500" cy="5969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6651" name="Oval 31"/>
          <p:cNvSpPr>
            <a:spLocks noChangeArrowheads="1"/>
          </p:cNvSpPr>
          <p:nvPr/>
        </p:nvSpPr>
        <p:spPr bwMode="auto">
          <a:xfrm>
            <a:off x="2901950" y="4121150"/>
            <a:ext cx="3340100" cy="6731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6652" name="AutoShape 32"/>
          <p:cNvSpPr>
            <a:spLocks noChangeArrowheads="1"/>
          </p:cNvSpPr>
          <p:nvPr/>
        </p:nvSpPr>
        <p:spPr bwMode="auto">
          <a:xfrm flipH="1">
            <a:off x="6559550" y="1073150"/>
            <a:ext cx="596900" cy="215900"/>
          </a:xfrm>
          <a:prstGeom prst="rightArrow">
            <a:avLst>
              <a:gd name="adj1" fmla="val 50000"/>
              <a:gd name="adj2" fmla="val 138248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6653" name="AutoShape 33"/>
          <p:cNvSpPr>
            <a:spLocks noChangeArrowheads="1"/>
          </p:cNvSpPr>
          <p:nvPr/>
        </p:nvSpPr>
        <p:spPr bwMode="auto">
          <a:xfrm>
            <a:off x="1987550" y="1073150"/>
            <a:ext cx="596900" cy="215900"/>
          </a:xfrm>
          <a:prstGeom prst="rightArrow">
            <a:avLst>
              <a:gd name="adj1" fmla="val 50000"/>
              <a:gd name="adj2" fmla="val 138248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21245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228600" y="152400"/>
            <a:ext cx="8610600" cy="1295400"/>
          </a:xfrm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nl-NL" sz="3200" b="1" smtClean="0">
                <a:solidFill>
                  <a:srgbClr val="CECE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2. Z</a:t>
            </a:r>
            <a:r>
              <a:rPr lang="nl-NL" sz="2800" b="1" smtClean="0">
                <a:solidFill>
                  <a:srgbClr val="CECE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USAMMENSTELLUNG  </a:t>
            </a:r>
            <a:r>
              <a:rPr lang="nl-NL" sz="3200" b="1" smtClean="0">
                <a:solidFill>
                  <a:srgbClr val="CECE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</a:t>
            </a:r>
            <a:r>
              <a:rPr lang="nl-NL" sz="2800" b="1" smtClean="0">
                <a:solidFill>
                  <a:srgbClr val="CECE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OMPOSITE :</a:t>
            </a:r>
            <a:br>
              <a:rPr lang="nl-NL" sz="2800" b="1" smtClean="0">
                <a:solidFill>
                  <a:srgbClr val="CECE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nl-NL" sz="2800" b="1" smtClean="0">
                <a:solidFill>
                  <a:srgbClr val="CECE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2.2. </a:t>
            </a:r>
            <a:r>
              <a:rPr lang="nl-NL" sz="3200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</a:t>
            </a:r>
            <a:r>
              <a:rPr lang="nl-NL" sz="2800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UNKTION</a:t>
            </a:r>
            <a:r>
              <a:rPr lang="nl-NL" sz="2800" b="1" smtClean="0">
                <a:solidFill>
                  <a:srgbClr val="CECE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3581400" y="1828800"/>
            <a:ext cx="5486400" cy="1295400"/>
            <a:chOff x="2256" y="1152"/>
            <a:chExt cx="3456" cy="816"/>
          </a:xfrm>
        </p:grpSpPr>
        <p:sp>
          <p:nvSpPr>
            <p:cNvPr id="27683" name="AutoShape 8"/>
            <p:cNvSpPr>
              <a:spLocks noChangeArrowheads="1"/>
            </p:cNvSpPr>
            <p:nvPr/>
          </p:nvSpPr>
          <p:spPr bwMode="auto">
            <a:xfrm>
              <a:off x="2256" y="1152"/>
              <a:ext cx="3456" cy="816"/>
            </a:xfrm>
            <a:prstGeom prst="roundRect">
              <a:avLst>
                <a:gd name="adj" fmla="val 12495"/>
              </a:avLst>
            </a:prstGeom>
            <a:gradFill rotWithShape="0">
              <a:gsLst>
                <a:gs pos="0">
                  <a:srgbClr val="063DE8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27684" name="Rectangle 10"/>
            <p:cNvSpPr>
              <a:spLocks noChangeArrowheads="1"/>
            </p:cNvSpPr>
            <p:nvPr/>
          </p:nvSpPr>
          <p:spPr bwMode="auto">
            <a:xfrm>
              <a:off x="2304" y="1200"/>
              <a:ext cx="3264" cy="6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 marL="342900" indent="-342900">
                <a:spcBef>
                  <a:spcPct val="20000"/>
                </a:spcBef>
              </a:pPr>
              <a:r>
                <a:rPr lang="nl-NL" sz="2000" b="0"/>
                <a:t>Chemische Resistenz.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nl-NL" sz="2000" b="0"/>
                <a:t>Flexibilität (Durchbiegung, Schlagzähigkeit).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nl-NL" sz="2000" b="0"/>
                <a:t>U.V. Beständigkeit.</a:t>
              </a:r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147638" y="1976438"/>
            <a:ext cx="2671762" cy="842962"/>
            <a:chOff x="93" y="1245"/>
            <a:chExt cx="1683" cy="531"/>
          </a:xfrm>
        </p:grpSpPr>
        <p:sp>
          <p:nvSpPr>
            <p:cNvPr id="27681" name="AutoShape 4"/>
            <p:cNvSpPr>
              <a:spLocks noChangeArrowheads="1"/>
            </p:cNvSpPr>
            <p:nvPr/>
          </p:nvSpPr>
          <p:spPr bwMode="auto">
            <a:xfrm>
              <a:off x="96" y="1296"/>
              <a:ext cx="1680" cy="480"/>
            </a:xfrm>
            <a:prstGeom prst="roundRect">
              <a:avLst>
                <a:gd name="adj" fmla="val 12495"/>
              </a:avLst>
            </a:prstGeom>
            <a:gradFill rotWithShape="0">
              <a:gsLst>
                <a:gs pos="0">
                  <a:srgbClr val="063DE8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13323" name="Rectangle 11"/>
            <p:cNvSpPr>
              <a:spLocks noChangeArrowheads="1"/>
            </p:cNvSpPr>
            <p:nvPr/>
          </p:nvSpPr>
          <p:spPr bwMode="auto">
            <a:xfrm>
              <a:off x="93" y="1245"/>
              <a:ext cx="1638" cy="4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nl-NL" sz="2800"/>
                <a:t>H</a:t>
              </a:r>
              <a:r>
                <a:rPr lang="nl-NL"/>
                <a:t>ARZ</a:t>
              </a:r>
              <a:endParaRPr lang="nl-N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152400" y="3352800"/>
            <a:ext cx="2671763" cy="762000"/>
            <a:chOff x="96" y="2112"/>
            <a:chExt cx="1683" cy="480"/>
          </a:xfrm>
        </p:grpSpPr>
        <p:sp>
          <p:nvSpPr>
            <p:cNvPr id="27679" name="AutoShape 7"/>
            <p:cNvSpPr>
              <a:spLocks noChangeArrowheads="1"/>
            </p:cNvSpPr>
            <p:nvPr/>
          </p:nvSpPr>
          <p:spPr bwMode="auto">
            <a:xfrm>
              <a:off x="96" y="2112"/>
              <a:ext cx="1680" cy="480"/>
            </a:xfrm>
            <a:prstGeom prst="roundRect">
              <a:avLst>
                <a:gd name="adj" fmla="val 12495"/>
              </a:avLst>
            </a:prstGeom>
            <a:gradFill rotWithShape="0">
              <a:gsLst>
                <a:gs pos="0">
                  <a:srgbClr val="063DE8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13324" name="Rectangle 12"/>
            <p:cNvSpPr>
              <a:spLocks noChangeArrowheads="1"/>
            </p:cNvSpPr>
            <p:nvPr/>
          </p:nvSpPr>
          <p:spPr bwMode="auto">
            <a:xfrm>
              <a:off x="141" y="2157"/>
              <a:ext cx="1638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nl-NL" sz="2800"/>
                <a:t>V</a:t>
              </a:r>
              <a:r>
                <a:rPr lang="nl-NL"/>
                <a:t>ERSTÄRKUNG</a:t>
              </a:r>
              <a:endParaRPr lang="nl-N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147638" y="4572000"/>
            <a:ext cx="2671762" cy="762000"/>
            <a:chOff x="93" y="2880"/>
            <a:chExt cx="1683" cy="480"/>
          </a:xfrm>
        </p:grpSpPr>
        <p:sp>
          <p:nvSpPr>
            <p:cNvPr id="27677" name="AutoShape 3"/>
            <p:cNvSpPr>
              <a:spLocks noChangeArrowheads="1"/>
            </p:cNvSpPr>
            <p:nvPr/>
          </p:nvSpPr>
          <p:spPr bwMode="auto">
            <a:xfrm>
              <a:off x="96" y="2880"/>
              <a:ext cx="1680" cy="480"/>
            </a:xfrm>
            <a:prstGeom prst="roundRect">
              <a:avLst>
                <a:gd name="adj" fmla="val 12495"/>
              </a:avLst>
            </a:prstGeom>
            <a:gradFill rotWithShape="0">
              <a:gsLst>
                <a:gs pos="0">
                  <a:srgbClr val="063DE8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13325" name="Rectangle 13"/>
            <p:cNvSpPr>
              <a:spLocks noChangeArrowheads="1"/>
            </p:cNvSpPr>
            <p:nvPr/>
          </p:nvSpPr>
          <p:spPr bwMode="auto">
            <a:xfrm>
              <a:off x="93" y="2928"/>
              <a:ext cx="1638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nl-NL" sz="2800"/>
                <a:t>A</a:t>
              </a:r>
              <a:r>
                <a:rPr lang="nl-NL"/>
                <a:t>DDITIV</a:t>
              </a:r>
              <a:endParaRPr lang="nl-N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152400" y="5791200"/>
            <a:ext cx="2667000" cy="762000"/>
            <a:chOff x="96" y="3648"/>
            <a:chExt cx="1680" cy="480"/>
          </a:xfrm>
        </p:grpSpPr>
        <p:sp>
          <p:nvSpPr>
            <p:cNvPr id="27675" name="AutoShape 2"/>
            <p:cNvSpPr>
              <a:spLocks noChangeArrowheads="1"/>
            </p:cNvSpPr>
            <p:nvPr/>
          </p:nvSpPr>
          <p:spPr bwMode="auto">
            <a:xfrm>
              <a:off x="96" y="3648"/>
              <a:ext cx="1680" cy="480"/>
            </a:xfrm>
            <a:prstGeom prst="roundRect">
              <a:avLst>
                <a:gd name="adj" fmla="val 12495"/>
              </a:avLst>
            </a:prstGeom>
            <a:gradFill rotWithShape="0">
              <a:gsLst>
                <a:gs pos="0">
                  <a:srgbClr val="063DE8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27676" name="Rectangle 14"/>
            <p:cNvSpPr>
              <a:spLocks noChangeArrowheads="1"/>
            </p:cNvSpPr>
            <p:nvPr/>
          </p:nvSpPr>
          <p:spPr bwMode="auto">
            <a:xfrm>
              <a:off x="189" y="3693"/>
              <a:ext cx="1494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nl-NL" sz="2800"/>
                <a:t>F</a:t>
              </a:r>
              <a:r>
                <a:rPr lang="nl-NL"/>
                <a:t>ARBSTOFF</a:t>
              </a:r>
            </a:p>
          </p:txBody>
        </p:sp>
      </p:grp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3581400" y="4495800"/>
            <a:ext cx="5643563" cy="990600"/>
            <a:chOff x="2256" y="2832"/>
            <a:chExt cx="3555" cy="624"/>
          </a:xfrm>
        </p:grpSpPr>
        <p:sp>
          <p:nvSpPr>
            <p:cNvPr id="27673" name="AutoShape 5"/>
            <p:cNvSpPr>
              <a:spLocks noChangeArrowheads="1"/>
            </p:cNvSpPr>
            <p:nvPr/>
          </p:nvSpPr>
          <p:spPr bwMode="auto">
            <a:xfrm>
              <a:off x="2256" y="2832"/>
              <a:ext cx="3456" cy="624"/>
            </a:xfrm>
            <a:prstGeom prst="roundRect">
              <a:avLst>
                <a:gd name="adj" fmla="val 12495"/>
              </a:avLst>
            </a:prstGeom>
            <a:gradFill rotWithShape="0">
              <a:gsLst>
                <a:gs pos="0">
                  <a:srgbClr val="063DE8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27674" name="Rectangle 15"/>
            <p:cNvSpPr>
              <a:spLocks noChangeArrowheads="1"/>
            </p:cNvSpPr>
            <p:nvPr/>
          </p:nvSpPr>
          <p:spPr bwMode="auto">
            <a:xfrm>
              <a:off x="2304" y="2925"/>
              <a:ext cx="3507" cy="4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nl-NL" sz="2000" b="0"/>
                <a:t>Spezielle Eigenschaften</a:t>
              </a:r>
            </a:p>
            <a:p>
              <a:pPr>
                <a:spcBef>
                  <a:spcPct val="20000"/>
                </a:spcBef>
              </a:pPr>
              <a:r>
                <a:rPr lang="nl-NL" sz="1800" b="0"/>
                <a:t>(Feuerhemmung Rauchentwicklung, Leitfähigkeit...)</a:t>
              </a:r>
            </a:p>
          </p:txBody>
        </p:sp>
      </p:grp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3581400" y="3352800"/>
            <a:ext cx="5486400" cy="914400"/>
            <a:chOff x="2256" y="2112"/>
            <a:chExt cx="3456" cy="576"/>
          </a:xfrm>
        </p:grpSpPr>
        <p:sp>
          <p:nvSpPr>
            <p:cNvPr id="27671" name="AutoShape 6"/>
            <p:cNvSpPr>
              <a:spLocks noChangeArrowheads="1"/>
            </p:cNvSpPr>
            <p:nvPr/>
          </p:nvSpPr>
          <p:spPr bwMode="auto">
            <a:xfrm>
              <a:off x="2256" y="2112"/>
              <a:ext cx="3456" cy="576"/>
            </a:xfrm>
            <a:prstGeom prst="roundRect">
              <a:avLst>
                <a:gd name="adj" fmla="val 12495"/>
              </a:avLst>
            </a:prstGeom>
            <a:gradFill rotWithShape="0">
              <a:gsLst>
                <a:gs pos="0">
                  <a:srgbClr val="063DE8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27672" name="Rectangle 16"/>
            <p:cNvSpPr>
              <a:spLocks noChangeArrowheads="1"/>
            </p:cNvSpPr>
            <p:nvPr/>
          </p:nvSpPr>
          <p:spPr bwMode="auto">
            <a:xfrm>
              <a:off x="2304" y="2157"/>
              <a:ext cx="3271" cy="47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nl-NL" sz="2000" b="0"/>
                <a:t>Stärke </a:t>
              </a:r>
              <a:r>
                <a:rPr lang="nl-NL" sz="1800" b="0"/>
                <a:t>(wie Funktion Stahl in armiertem Beton).</a:t>
              </a:r>
              <a:endParaRPr lang="nl-NL" sz="2000" b="0"/>
            </a:p>
            <a:p>
              <a:pPr>
                <a:spcBef>
                  <a:spcPct val="20000"/>
                </a:spcBef>
              </a:pPr>
              <a:r>
                <a:rPr lang="nl-NL" sz="2000" b="0"/>
                <a:t>Chemische Resistenz (etwa Harz ähnlich).</a:t>
              </a:r>
            </a:p>
          </p:txBody>
        </p:sp>
      </p:grpSp>
      <p:grpSp>
        <p:nvGrpSpPr>
          <p:cNvPr id="9" name="Group 36"/>
          <p:cNvGrpSpPr>
            <a:grpSpLocks/>
          </p:cNvGrpSpPr>
          <p:nvPr/>
        </p:nvGrpSpPr>
        <p:grpSpPr bwMode="auto">
          <a:xfrm>
            <a:off x="3581400" y="5715000"/>
            <a:ext cx="5486400" cy="990600"/>
            <a:chOff x="2256" y="3600"/>
            <a:chExt cx="3456" cy="624"/>
          </a:xfrm>
        </p:grpSpPr>
        <p:sp>
          <p:nvSpPr>
            <p:cNvPr id="27669" name="AutoShape 17"/>
            <p:cNvSpPr>
              <a:spLocks noChangeArrowheads="1"/>
            </p:cNvSpPr>
            <p:nvPr/>
          </p:nvSpPr>
          <p:spPr bwMode="auto">
            <a:xfrm>
              <a:off x="2256" y="3600"/>
              <a:ext cx="3456" cy="624"/>
            </a:xfrm>
            <a:prstGeom prst="roundRect">
              <a:avLst>
                <a:gd name="adj" fmla="val 12495"/>
              </a:avLst>
            </a:prstGeom>
            <a:gradFill rotWithShape="0">
              <a:gsLst>
                <a:gs pos="0">
                  <a:srgbClr val="063DE8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27670" name="Rectangle 18"/>
            <p:cNvSpPr>
              <a:spLocks noChangeArrowheads="1"/>
            </p:cNvSpPr>
            <p:nvPr/>
          </p:nvSpPr>
          <p:spPr bwMode="auto">
            <a:xfrm>
              <a:off x="2304" y="3693"/>
              <a:ext cx="3271" cy="47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nl-NL" sz="2000" b="0"/>
                <a:t>Wartungsfrei durch Einfärbung.</a:t>
              </a:r>
            </a:p>
            <a:p>
              <a:pPr>
                <a:spcBef>
                  <a:spcPct val="20000"/>
                </a:spcBef>
              </a:pPr>
              <a:r>
                <a:rPr lang="nl-NL" sz="2000" b="0"/>
                <a:t>Ästetisch</a:t>
              </a:r>
              <a:r>
                <a:rPr lang="nl-NL" sz="1800" b="0"/>
                <a:t> (Gutes Aussehen).</a:t>
              </a:r>
            </a:p>
          </p:txBody>
        </p:sp>
      </p:grpSp>
      <p:sp>
        <p:nvSpPr>
          <p:cNvPr id="13331" name="AutoShape 19"/>
          <p:cNvSpPr>
            <a:spLocks noChangeArrowheads="1"/>
          </p:cNvSpPr>
          <p:nvPr/>
        </p:nvSpPr>
        <p:spPr bwMode="auto">
          <a:xfrm>
            <a:off x="2978150" y="3587750"/>
            <a:ext cx="444500" cy="292100"/>
          </a:xfrm>
          <a:prstGeom prst="rightArrow">
            <a:avLst>
              <a:gd name="adj1" fmla="val 50000"/>
              <a:gd name="adj2" fmla="val 81378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  <p:sp>
        <p:nvSpPr>
          <p:cNvPr id="13332" name="AutoShape 20"/>
          <p:cNvSpPr>
            <a:spLocks noChangeArrowheads="1"/>
          </p:cNvSpPr>
          <p:nvPr/>
        </p:nvSpPr>
        <p:spPr bwMode="auto">
          <a:xfrm>
            <a:off x="2978150" y="2292350"/>
            <a:ext cx="444500" cy="292100"/>
          </a:xfrm>
          <a:prstGeom prst="rightArrow">
            <a:avLst>
              <a:gd name="adj1" fmla="val 50000"/>
              <a:gd name="adj2" fmla="val 81378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  <p:sp>
        <p:nvSpPr>
          <p:cNvPr id="13333" name="AutoShape 21"/>
          <p:cNvSpPr>
            <a:spLocks noChangeArrowheads="1"/>
          </p:cNvSpPr>
          <p:nvPr/>
        </p:nvSpPr>
        <p:spPr bwMode="auto">
          <a:xfrm>
            <a:off x="2978150" y="4806950"/>
            <a:ext cx="444500" cy="292100"/>
          </a:xfrm>
          <a:prstGeom prst="rightArrow">
            <a:avLst>
              <a:gd name="adj1" fmla="val 50000"/>
              <a:gd name="adj2" fmla="val 81378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  <p:sp>
        <p:nvSpPr>
          <p:cNvPr id="13334" name="AutoShape 22"/>
          <p:cNvSpPr>
            <a:spLocks noChangeArrowheads="1"/>
          </p:cNvSpPr>
          <p:nvPr/>
        </p:nvSpPr>
        <p:spPr bwMode="auto">
          <a:xfrm>
            <a:off x="2978150" y="6026150"/>
            <a:ext cx="444500" cy="292100"/>
          </a:xfrm>
          <a:prstGeom prst="rightArrow">
            <a:avLst>
              <a:gd name="adj1" fmla="val 50000"/>
              <a:gd name="adj2" fmla="val 81378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  <p:sp>
        <p:nvSpPr>
          <p:cNvPr id="27663" name="Rectangle 23"/>
          <p:cNvSpPr>
            <a:spLocks noChangeArrowheads="1"/>
          </p:cNvSpPr>
          <p:nvPr/>
        </p:nvSpPr>
        <p:spPr bwMode="auto">
          <a:xfrm>
            <a:off x="3652838" y="1976438"/>
            <a:ext cx="314325" cy="1044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endParaRPr lang="nl-NL" sz="2000" b="0"/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endParaRPr lang="nl-NL" sz="2000" b="0"/>
          </a:p>
          <a:p>
            <a:pPr latinLnBrk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endParaRPr lang="nl-NL" sz="2000" b="0"/>
          </a:p>
        </p:txBody>
      </p:sp>
      <p:sp>
        <p:nvSpPr>
          <p:cNvPr id="27664" name="Rectangle 24"/>
          <p:cNvSpPr>
            <a:spLocks noChangeArrowheads="1"/>
          </p:cNvSpPr>
          <p:nvPr/>
        </p:nvSpPr>
        <p:spPr bwMode="auto">
          <a:xfrm>
            <a:off x="3652838" y="3500438"/>
            <a:ext cx="314325" cy="679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endParaRPr lang="nl-NL" sz="2000" b="0"/>
          </a:p>
          <a:p>
            <a:pPr latinLnBrk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endParaRPr lang="nl-NL" sz="2000" b="0"/>
          </a:p>
        </p:txBody>
      </p:sp>
      <p:sp>
        <p:nvSpPr>
          <p:cNvPr id="27665" name="Rectangle 25"/>
          <p:cNvSpPr>
            <a:spLocks noChangeArrowheads="1"/>
          </p:cNvSpPr>
          <p:nvPr/>
        </p:nvSpPr>
        <p:spPr bwMode="auto">
          <a:xfrm>
            <a:off x="3652838" y="4719638"/>
            <a:ext cx="314325" cy="679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endParaRPr lang="nl-NL" sz="2000" b="0"/>
          </a:p>
          <a:p>
            <a:pPr latinLnBrk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endParaRPr lang="nl-NL" sz="2000" b="0"/>
          </a:p>
        </p:txBody>
      </p:sp>
      <p:sp>
        <p:nvSpPr>
          <p:cNvPr id="27666" name="Rectangle 26"/>
          <p:cNvSpPr>
            <a:spLocks noChangeArrowheads="1"/>
          </p:cNvSpPr>
          <p:nvPr/>
        </p:nvSpPr>
        <p:spPr bwMode="auto">
          <a:xfrm>
            <a:off x="3652838" y="5938838"/>
            <a:ext cx="314325" cy="679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endParaRPr lang="nl-NL" sz="2000" b="0"/>
          </a:p>
          <a:p>
            <a:pPr latinLnBrk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endParaRPr lang="nl-NL" sz="2000" b="0"/>
          </a:p>
        </p:txBody>
      </p:sp>
      <p:sp>
        <p:nvSpPr>
          <p:cNvPr id="13339" name="AutoShape 27"/>
          <p:cNvSpPr>
            <a:spLocks noChangeArrowheads="1"/>
          </p:cNvSpPr>
          <p:nvPr/>
        </p:nvSpPr>
        <p:spPr bwMode="auto">
          <a:xfrm flipH="1">
            <a:off x="6026150" y="996950"/>
            <a:ext cx="596900" cy="215900"/>
          </a:xfrm>
          <a:prstGeom prst="rightArrow">
            <a:avLst>
              <a:gd name="adj1" fmla="val 50000"/>
              <a:gd name="adj2" fmla="val 138248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  <p:sp>
        <p:nvSpPr>
          <p:cNvPr id="13340" name="AutoShape 28"/>
          <p:cNvSpPr>
            <a:spLocks noChangeArrowheads="1"/>
          </p:cNvSpPr>
          <p:nvPr/>
        </p:nvSpPr>
        <p:spPr bwMode="auto">
          <a:xfrm>
            <a:off x="2368550" y="996950"/>
            <a:ext cx="596900" cy="215900"/>
          </a:xfrm>
          <a:prstGeom prst="rightArrow">
            <a:avLst>
              <a:gd name="adj1" fmla="val 50000"/>
              <a:gd name="adj2" fmla="val 138248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1" grpId="0" animBg="1"/>
      <p:bldP spid="13332" grpId="0" animBg="1"/>
      <p:bldP spid="13333" grpId="0" animBg="1"/>
      <p:bldP spid="1333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7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026" descr="C:\PRIVE\Bitmap\meisercomposite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81000"/>
            <a:ext cx="8153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1027"/>
          <p:cNvSpPr txBox="1">
            <a:spLocks noChangeArrowheads="1"/>
          </p:cNvSpPr>
          <p:nvPr/>
        </p:nvSpPr>
        <p:spPr bwMode="auto">
          <a:xfrm>
            <a:off x="914400" y="609600"/>
            <a:ext cx="7696200" cy="1465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3600">
                <a:solidFill>
                  <a:schemeClr val="bg1"/>
                </a:solidFill>
              </a:rPr>
              <a:t>     KOMPOSIT MATERIAL </a:t>
            </a:r>
            <a:r>
              <a:rPr lang="nl-NL" sz="3600">
                <a:solidFill>
                  <a:schemeClr val="hlink"/>
                </a:solidFill>
              </a:rPr>
              <a:t>    Matrix Glas &amp; Harz</a:t>
            </a:r>
            <a:r>
              <a:rPr lang="nl-NL" sz="1800">
                <a:solidFill>
                  <a:schemeClr val="hlink"/>
                </a:solidFill>
              </a:rPr>
              <a:t>                                          (Vergleich Stahl in Beton)</a:t>
            </a:r>
            <a:endParaRPr lang="nl-NL" sz="3600">
              <a:solidFill>
                <a:schemeClr val="bg1"/>
              </a:solidFill>
            </a:endParaRPr>
          </a:p>
        </p:txBody>
      </p:sp>
      <p:sp>
        <p:nvSpPr>
          <p:cNvPr id="28676" name="Text Box 1028"/>
          <p:cNvSpPr txBox="1">
            <a:spLocks noChangeArrowheads="1"/>
          </p:cNvSpPr>
          <p:nvPr/>
        </p:nvSpPr>
        <p:spPr bwMode="auto">
          <a:xfrm>
            <a:off x="914400" y="2286000"/>
            <a:ext cx="26670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3200">
                <a:solidFill>
                  <a:srgbClr val="00279F"/>
                </a:solidFill>
              </a:rPr>
              <a:t>Glasfaser</a:t>
            </a:r>
            <a:endParaRPr lang="nl-NL" sz="3200">
              <a:solidFill>
                <a:schemeClr val="bg1"/>
              </a:solidFill>
            </a:endParaRPr>
          </a:p>
        </p:txBody>
      </p:sp>
      <p:sp>
        <p:nvSpPr>
          <p:cNvPr id="28677" name="Text Box 1029"/>
          <p:cNvSpPr txBox="1">
            <a:spLocks noChangeArrowheads="1"/>
          </p:cNvSpPr>
          <p:nvPr/>
        </p:nvSpPr>
        <p:spPr bwMode="auto">
          <a:xfrm>
            <a:off x="4800600" y="4953000"/>
            <a:ext cx="3962400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2800">
                <a:solidFill>
                  <a:srgbClr val="993366"/>
                </a:solidFill>
              </a:rPr>
              <a:t>Modifiziertes Harz (Thermoharter)</a:t>
            </a:r>
          </a:p>
        </p:txBody>
      </p:sp>
      <p:sp>
        <p:nvSpPr>
          <p:cNvPr id="28678" name="Text Box 1030"/>
          <p:cNvSpPr txBox="1">
            <a:spLocks noChangeArrowheads="1"/>
          </p:cNvSpPr>
          <p:nvPr/>
        </p:nvSpPr>
        <p:spPr bwMode="auto">
          <a:xfrm>
            <a:off x="838200" y="4648200"/>
            <a:ext cx="26670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3200">
                <a:solidFill>
                  <a:srgbClr val="00279F"/>
                </a:solidFill>
              </a:rPr>
              <a:t>“Verbund-Schicht”</a:t>
            </a:r>
          </a:p>
        </p:txBody>
      </p:sp>
      <p:sp>
        <p:nvSpPr>
          <p:cNvPr id="28679" name="AutoShape 1031"/>
          <p:cNvSpPr>
            <a:spLocks noChangeArrowheads="1"/>
          </p:cNvSpPr>
          <p:nvPr/>
        </p:nvSpPr>
        <p:spPr bwMode="auto">
          <a:xfrm rot="-2264823">
            <a:off x="3248025" y="4802188"/>
            <a:ext cx="1447800" cy="381000"/>
          </a:xfrm>
          <a:prstGeom prst="rightArrow">
            <a:avLst>
              <a:gd name="adj1" fmla="val 50000"/>
              <a:gd name="adj2" fmla="val 95000"/>
            </a:avLst>
          </a:prstGeom>
          <a:solidFill>
            <a:srgbClr val="33CC33"/>
          </a:solidFill>
          <a:ln w="12700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k-SK">
              <a:solidFill>
                <a:srgbClr val="232323"/>
              </a:solidFill>
            </a:endParaRP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PRIVE\Bitmap\meisercompar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990600"/>
            <a:ext cx="9906000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641725" y="954088"/>
            <a:ext cx="48387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>
                <a:solidFill>
                  <a:srgbClr val="00279F"/>
                </a:solidFill>
              </a:rPr>
              <a:t>Thermoplaste        Thermohärter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685800" y="1600200"/>
            <a:ext cx="8458200" cy="4116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000">
                <a:solidFill>
                  <a:schemeClr val="hlink"/>
                </a:solidFill>
              </a:rPr>
              <a:t>Temperaturbereich       0 bis + 70</a:t>
            </a:r>
            <a:r>
              <a:rPr lang="nl-NL" sz="2000" baseline="30000">
                <a:solidFill>
                  <a:schemeClr val="hlink"/>
                </a:solidFill>
              </a:rPr>
              <a:t>o</a:t>
            </a:r>
            <a:r>
              <a:rPr lang="nl-NL" sz="2000">
                <a:solidFill>
                  <a:schemeClr val="hlink"/>
                </a:solidFill>
              </a:rPr>
              <a:t> C                 von minus 70</a:t>
            </a:r>
            <a:r>
              <a:rPr lang="nl-NL" sz="2000" baseline="30000">
                <a:solidFill>
                  <a:schemeClr val="hlink"/>
                </a:solidFill>
              </a:rPr>
              <a:t>o</a:t>
            </a:r>
            <a:r>
              <a:rPr lang="nl-NL" sz="2000">
                <a:solidFill>
                  <a:schemeClr val="hlink"/>
                </a:solidFill>
              </a:rPr>
              <a:t>C</a:t>
            </a:r>
          </a:p>
          <a:p>
            <a:r>
              <a:rPr lang="nl-NL" sz="2000">
                <a:solidFill>
                  <a:schemeClr val="hlink"/>
                </a:solidFill>
              </a:rPr>
              <a:t>                                                                               bis zum:           </a:t>
            </a:r>
          </a:p>
          <a:p>
            <a:r>
              <a:rPr lang="nl-NL" sz="2000">
                <a:solidFill>
                  <a:schemeClr val="hlink"/>
                </a:solidFill>
              </a:rPr>
              <a:t>                                                                              -  Polyester   93</a:t>
            </a:r>
            <a:r>
              <a:rPr lang="nl-NL" sz="2000" baseline="30000">
                <a:solidFill>
                  <a:schemeClr val="hlink"/>
                </a:solidFill>
              </a:rPr>
              <a:t>o</a:t>
            </a:r>
          </a:p>
          <a:p>
            <a:r>
              <a:rPr lang="nl-NL" sz="2000" baseline="30000">
                <a:solidFill>
                  <a:schemeClr val="hlink"/>
                </a:solidFill>
              </a:rPr>
              <a:t>                                                                                                                      </a:t>
            </a:r>
            <a:r>
              <a:rPr lang="nl-NL" sz="2000">
                <a:solidFill>
                  <a:schemeClr val="hlink"/>
                </a:solidFill>
              </a:rPr>
              <a:t>-  Vinylester 105</a:t>
            </a:r>
            <a:r>
              <a:rPr lang="nl-NL" sz="2000" baseline="30000">
                <a:solidFill>
                  <a:schemeClr val="hlink"/>
                </a:solidFill>
              </a:rPr>
              <a:t>o</a:t>
            </a:r>
            <a:endParaRPr lang="nl-NL" sz="2000">
              <a:solidFill>
                <a:schemeClr val="hlink"/>
              </a:solidFill>
            </a:endParaRPr>
          </a:p>
          <a:p>
            <a:r>
              <a:rPr lang="nl-NL" sz="2000">
                <a:solidFill>
                  <a:schemeClr val="hlink"/>
                </a:solidFill>
              </a:rPr>
              <a:t>                                                                              -  Epoxy        130</a:t>
            </a:r>
            <a:r>
              <a:rPr lang="nl-NL" sz="2000" baseline="30000">
                <a:solidFill>
                  <a:schemeClr val="hlink"/>
                </a:solidFill>
              </a:rPr>
              <a:t>o</a:t>
            </a:r>
            <a:endParaRPr lang="nl-NL" sz="2000" baseline="30000">
              <a:solidFill>
                <a:srgbClr val="232323"/>
              </a:solidFill>
            </a:endParaRPr>
          </a:p>
          <a:p>
            <a:endParaRPr lang="nl-NL" sz="2000">
              <a:solidFill>
                <a:srgbClr val="232323"/>
              </a:solidFill>
            </a:endParaRPr>
          </a:p>
          <a:p>
            <a:r>
              <a:rPr lang="nl-NL" sz="2000">
                <a:solidFill>
                  <a:srgbClr val="009900"/>
                </a:solidFill>
              </a:rPr>
              <a:t>Chem. Resistenz               </a:t>
            </a:r>
            <a:r>
              <a:rPr lang="nl-NL" sz="2800">
                <a:solidFill>
                  <a:srgbClr val="009900"/>
                </a:solidFill>
              </a:rPr>
              <a:t>+/-</a:t>
            </a:r>
            <a:r>
              <a:rPr lang="nl-NL" sz="2000">
                <a:solidFill>
                  <a:srgbClr val="009900"/>
                </a:solidFill>
              </a:rPr>
              <a:t>                           </a:t>
            </a:r>
            <a:r>
              <a:rPr lang="nl-NL" sz="2800">
                <a:solidFill>
                  <a:srgbClr val="009900"/>
                </a:solidFill>
              </a:rPr>
              <a:t>+++</a:t>
            </a:r>
            <a:endParaRPr lang="nl-NL" sz="2000">
              <a:solidFill>
                <a:srgbClr val="232323"/>
              </a:solidFill>
            </a:endParaRPr>
          </a:p>
          <a:p>
            <a:endParaRPr lang="nl-NL" sz="2000">
              <a:solidFill>
                <a:srgbClr val="232323"/>
              </a:solidFill>
            </a:endParaRPr>
          </a:p>
          <a:p>
            <a:r>
              <a:rPr lang="nl-NL" sz="2000">
                <a:solidFill>
                  <a:srgbClr val="993366"/>
                </a:solidFill>
              </a:rPr>
              <a:t>Schlagfestigkeit                 </a:t>
            </a:r>
            <a:r>
              <a:rPr lang="nl-NL" sz="2800">
                <a:solidFill>
                  <a:srgbClr val="993366"/>
                </a:solidFill>
              </a:rPr>
              <a:t>-                      +++</a:t>
            </a:r>
            <a:endParaRPr lang="nl-NL" sz="2000">
              <a:solidFill>
                <a:srgbClr val="232323"/>
              </a:solidFill>
            </a:endParaRPr>
          </a:p>
          <a:p>
            <a:r>
              <a:rPr lang="nl-NL" sz="2000">
                <a:solidFill>
                  <a:srgbClr val="232323"/>
                </a:solidFill>
              </a:rPr>
              <a:t> </a:t>
            </a:r>
          </a:p>
          <a:p>
            <a:r>
              <a:rPr lang="nl-NL" sz="2000">
                <a:solidFill>
                  <a:schemeClr val="bg1"/>
                </a:solidFill>
              </a:rPr>
              <a:t>Selbstlöschend                  </a:t>
            </a:r>
            <a:r>
              <a:rPr lang="nl-NL" sz="2800">
                <a:solidFill>
                  <a:schemeClr val="bg1"/>
                </a:solidFill>
              </a:rPr>
              <a:t>-                      +++ (</a:t>
            </a:r>
            <a:r>
              <a:rPr lang="nl-NL" sz="2000">
                <a:solidFill>
                  <a:schemeClr val="bg1"/>
                </a:solidFill>
              </a:rPr>
              <a:t>Modifizierte</a:t>
            </a:r>
          </a:p>
          <a:p>
            <a:r>
              <a:rPr lang="nl-NL" sz="2000">
                <a:solidFill>
                  <a:schemeClr val="bg1"/>
                </a:solidFill>
              </a:rPr>
              <a:t>im Feuer                                                               Harze)</a:t>
            </a:r>
            <a:endParaRPr lang="nl-NL" sz="2000" baseline="30000">
              <a:solidFill>
                <a:srgbClr val="232323"/>
              </a:solidFill>
            </a:endParaRPr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00038" y="604838"/>
            <a:ext cx="8772525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.1. 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Ü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BERSICHT VERWENDETE 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H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ARZE.</a:t>
            </a:r>
          </a:p>
        </p:txBody>
      </p:sp>
      <p:sp>
        <p:nvSpPr>
          <p:cNvPr id="30723" name="AutoShape 3"/>
          <p:cNvSpPr>
            <a:spLocks noChangeArrowheads="1"/>
          </p:cNvSpPr>
          <p:nvPr/>
        </p:nvSpPr>
        <p:spPr bwMode="auto">
          <a:xfrm>
            <a:off x="76200" y="1676400"/>
            <a:ext cx="9067800" cy="51816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3365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133600" y="4605338"/>
            <a:ext cx="5649913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3200">
                <a:solidFill>
                  <a:schemeClr val="tx1"/>
                </a:solidFill>
              </a:rPr>
              <a:t>Modifiziert Acryl-Harz.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152650" y="2514600"/>
            <a:ext cx="5238750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3200">
                <a:solidFill>
                  <a:schemeClr val="tx1"/>
                </a:solidFill>
              </a:rPr>
              <a:t>Isophtal-Harz.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2133600" y="3505200"/>
            <a:ext cx="3605213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3200">
                <a:solidFill>
                  <a:schemeClr val="tx1"/>
                </a:solidFill>
              </a:rPr>
              <a:t>Vinylester-Harz.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2133600" y="5595938"/>
            <a:ext cx="5761038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3200">
                <a:solidFill>
                  <a:schemeClr val="tx1"/>
                </a:solidFill>
              </a:rPr>
              <a:t>Phenol-Harz.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1595438" y="2509838"/>
            <a:ext cx="341312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Ä"/>
            </a:pPr>
            <a:r>
              <a:rPr lang="nl-NL" sz="3200" b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1595438" y="3500438"/>
            <a:ext cx="341312" cy="588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Ä"/>
            </a:pPr>
            <a:r>
              <a:rPr lang="nl-NL" sz="3200" b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1595438" y="4567238"/>
            <a:ext cx="341312" cy="588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Ä"/>
            </a:pPr>
            <a:r>
              <a:rPr lang="nl-NL" sz="3200" b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1595438" y="5634038"/>
            <a:ext cx="341312" cy="588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Ä"/>
            </a:pPr>
            <a:r>
              <a:rPr lang="nl-NL" sz="3200" b="0">
                <a:solidFill>
                  <a:schemeClr val="tx2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uild="p" autoUpdateAnimBg="0"/>
      <p:bldP spid="14341" grpId="0" build="p" autoUpdateAnimBg="0"/>
      <p:bldP spid="14342" grpId="0" build="p" autoUpdateAnimBg="0"/>
      <p:bldP spid="14343" grpId="0" build="p" autoUpdateAnimBg="0"/>
      <p:bldP spid="14344" grpId="0" build="p" autoUpdateAnimBg="0"/>
      <p:bldP spid="14345" grpId="0" build="p" autoUpdateAnimBg="0"/>
      <p:bldP spid="14346" grpId="0" build="p" autoUpdateAnimBg="0"/>
      <p:bldP spid="14347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5184B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ChangeArrowheads="1"/>
          </p:cNvSpPr>
          <p:nvPr/>
        </p:nvSpPr>
        <p:spPr bwMode="auto">
          <a:xfrm>
            <a:off x="381000" y="1600200"/>
            <a:ext cx="8458200" cy="8382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3365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1747" name="AutoShape 3"/>
          <p:cNvSpPr>
            <a:spLocks noChangeArrowheads="1"/>
          </p:cNvSpPr>
          <p:nvPr/>
        </p:nvSpPr>
        <p:spPr bwMode="auto">
          <a:xfrm>
            <a:off x="304800" y="2590800"/>
            <a:ext cx="8610600" cy="41148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3365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138238" y="5938838"/>
            <a:ext cx="740886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800">
                <a:solidFill>
                  <a:schemeClr val="tx1"/>
                </a:solidFill>
              </a:rPr>
              <a:t>Betriebstemperatur -70 bis +65 °C.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138238" y="4491038"/>
            <a:ext cx="4724400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sz="2800">
                <a:solidFill>
                  <a:schemeClr val="tx1"/>
                </a:solidFill>
              </a:rPr>
              <a:t>Selbstlöschend.</a:t>
            </a:r>
            <a:endParaRPr lang="nl-NL" sz="28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1138238" y="5176838"/>
            <a:ext cx="4724400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800">
                <a:solidFill>
                  <a:schemeClr val="tx1"/>
                </a:solidFill>
              </a:rPr>
              <a:t>Feuerhemmend.</a:t>
            </a: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1138238" y="3805238"/>
            <a:ext cx="7553325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800">
                <a:solidFill>
                  <a:schemeClr val="tx1"/>
                </a:solidFill>
              </a:rPr>
              <a:t>Gute chemische Resistenz.</a:t>
            </a: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681038" y="3119438"/>
            <a:ext cx="444500" cy="528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Ä"/>
            </a:pPr>
            <a:r>
              <a:rPr lang="nl-NL" sz="2800" b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681038" y="4491038"/>
            <a:ext cx="444500" cy="528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Ä"/>
            </a:pPr>
            <a:r>
              <a:rPr lang="nl-NL" sz="2800" b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681038" y="5176838"/>
            <a:ext cx="444500" cy="528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Ä"/>
            </a:pPr>
            <a:r>
              <a:rPr lang="nl-NL" sz="2800" b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681038" y="5938838"/>
            <a:ext cx="444500" cy="528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Ä"/>
            </a:pPr>
            <a:r>
              <a:rPr lang="nl-NL" sz="2800" b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452438" y="1747838"/>
            <a:ext cx="8086725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2800">
                <a:solidFill>
                  <a:schemeClr val="tx1"/>
                </a:solidFill>
              </a:rPr>
              <a:t>3.</a:t>
            </a:r>
            <a:r>
              <a:rPr lang="nl-NL">
                <a:solidFill>
                  <a:schemeClr val="tx1"/>
                </a:solidFill>
              </a:rPr>
              <a:t>2</a:t>
            </a:r>
            <a:r>
              <a:rPr lang="nl-NL" sz="2000">
                <a:solidFill>
                  <a:schemeClr val="tx1"/>
                </a:solidFill>
              </a:rPr>
              <a:t>.1.</a:t>
            </a:r>
            <a:r>
              <a:rPr lang="nl-NL" sz="2800">
                <a:solidFill>
                  <a:schemeClr val="tx1"/>
                </a:solidFill>
              </a:rPr>
              <a:t> </a:t>
            </a:r>
            <a:r>
              <a:rPr lang="nl-NL" sz="3200">
                <a:solidFill>
                  <a:schemeClr val="tx1"/>
                </a:solidFill>
              </a:rPr>
              <a:t>P</a:t>
            </a:r>
            <a:r>
              <a:rPr lang="nl-NL" sz="2800">
                <a:solidFill>
                  <a:schemeClr val="tx1"/>
                </a:solidFill>
              </a:rPr>
              <a:t>OLYESTER.</a:t>
            </a: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300038" y="528638"/>
            <a:ext cx="8696325" cy="588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E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IGENSCHAFTEN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H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ARZE (Rohstoffe).</a:t>
            </a:r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681038" y="3805238"/>
            <a:ext cx="444500" cy="528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Ä"/>
            </a:pPr>
            <a:r>
              <a:rPr lang="nl-NL" sz="2800" b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1138238" y="3119438"/>
            <a:ext cx="7248525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800">
                <a:solidFill>
                  <a:schemeClr val="tx1"/>
                </a:solidFill>
              </a:rPr>
              <a:t>Sehr gute Komposit Eigenschafte.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uild="p" autoUpdateAnimBg="0"/>
      <p:bldP spid="17413" grpId="0" build="p" autoUpdateAnimBg="0"/>
      <p:bldP spid="17414" grpId="0" build="p" autoUpdateAnimBg="0"/>
      <p:bldP spid="17415" grpId="0" build="p" autoUpdateAnimBg="0"/>
      <p:bldP spid="17416" grpId="0" build="p" autoUpdateAnimBg="0"/>
      <p:bldP spid="17417" grpId="0" build="p" autoUpdateAnimBg="0"/>
      <p:bldP spid="17418" grpId="0" build="p" autoUpdateAnimBg="0"/>
      <p:bldP spid="17419" grpId="0" build="p" autoUpdateAnimBg="0"/>
      <p:bldP spid="17422" grpId="0" build="p" autoUpdateAnimBg="0"/>
      <p:bldP spid="17423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5184B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ChangeArrowheads="1"/>
          </p:cNvSpPr>
          <p:nvPr/>
        </p:nvSpPr>
        <p:spPr bwMode="auto">
          <a:xfrm>
            <a:off x="304800" y="1600200"/>
            <a:ext cx="8458200" cy="8382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3365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304800" y="2590800"/>
            <a:ext cx="8610600" cy="41148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3365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138238" y="5938838"/>
            <a:ext cx="7408862" cy="528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Betriebstemperatur -70 bis 82 °C.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1138238" y="5253038"/>
            <a:ext cx="4724400" cy="528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Sehr Feuerhemmend.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1138238" y="3805238"/>
            <a:ext cx="7553325" cy="528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Sehr hohe chemische Resistenz.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681038" y="2967038"/>
            <a:ext cx="444500" cy="528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Ä"/>
            </a:pPr>
            <a:r>
              <a:rPr lang="nl-NL" sz="2800" b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681038" y="3729038"/>
            <a:ext cx="444500" cy="528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Ä"/>
            </a:pPr>
            <a:r>
              <a:rPr lang="nl-NL" sz="2800" b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681038" y="4491038"/>
            <a:ext cx="444500" cy="528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Ä"/>
            </a:pPr>
            <a:r>
              <a:rPr lang="nl-NL" sz="2800" b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681038" y="5862638"/>
            <a:ext cx="444500" cy="528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Ä"/>
            </a:pPr>
            <a:r>
              <a:rPr lang="nl-NL" sz="2800" b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452438" y="1747838"/>
            <a:ext cx="8086725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nl-NL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</a:t>
            </a:r>
            <a:r>
              <a:rPr lang="nl-NL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</a:t>
            </a: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</a:t>
            </a:r>
            <a:r>
              <a:rPr lang="nl-NL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nl-NL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r>
              <a:rPr lang="nl-NL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INYLESTER.</a:t>
            </a: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300038" y="528638"/>
            <a:ext cx="8620125" cy="588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E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IGENSCHAFTEN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H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ARZE (Rohstoffe).</a:t>
            </a: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1138238" y="3043238"/>
            <a:ext cx="7248525" cy="528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Sehr gute Komposit Eigenschafte. </a:t>
            </a: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681038" y="5176838"/>
            <a:ext cx="444500" cy="528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Ä"/>
            </a:pPr>
            <a:r>
              <a:rPr lang="nl-NL" sz="2800" b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1138238" y="4567238"/>
            <a:ext cx="4724400" cy="528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Sehr selbstlöschend.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 autoUpdateAnimBg="0"/>
      <p:bldP spid="18437" grpId="0" build="p" autoUpdateAnimBg="0"/>
      <p:bldP spid="18438" grpId="0" build="p" autoUpdateAnimBg="0"/>
      <p:bldP spid="18439" grpId="0" build="p" autoUpdateAnimBg="0"/>
      <p:bldP spid="18440" grpId="0" build="p" autoUpdateAnimBg="0"/>
      <p:bldP spid="18441" grpId="0" build="p" autoUpdateAnimBg="0"/>
      <p:bldP spid="18442" grpId="0" build="p" autoUpdateAnimBg="0"/>
      <p:bldP spid="18445" grpId="0" build="p" autoUpdateAnimBg="0"/>
      <p:bldP spid="18446" grpId="0" build="p" autoUpdateAnimBg="0"/>
      <p:bldP spid="1844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021245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763000" cy="5029200"/>
          </a:xfrm>
          <a:noFill/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nl-NL" sz="2400" b="1" i="1" smtClean="0">
                <a:solidFill>
                  <a:schemeClr val="folHlink"/>
                </a:solidFill>
              </a:rPr>
              <a:t>Tagesordnung 			            Dienstag.</a:t>
            </a:r>
            <a:endParaRPr lang="nl-NL" sz="2800" b="1" i="1" smtClean="0">
              <a:solidFill>
                <a:schemeClr val="folHlink"/>
              </a:solidFill>
            </a:endParaRPr>
          </a:p>
          <a:p>
            <a:pPr>
              <a:buFont typeface="Monotype Sorts" pitchFamily="2" charset="2"/>
              <a:buNone/>
            </a:pPr>
            <a:endParaRPr lang="nl-NL" sz="500" b="1" smtClean="0">
              <a:solidFill>
                <a:srgbClr val="EAEC5E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nl-NL" sz="2000" b="1" smtClean="0">
                <a:solidFill>
                  <a:schemeClr val="accent1"/>
                </a:solidFill>
              </a:rPr>
              <a:t>09.00 - 10.30 :	Engineering: 	AUTO-CAD &amp; BO-CAD Design.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nl-NL" sz="2000" b="1" smtClean="0">
                <a:solidFill>
                  <a:schemeClr val="accent1"/>
                </a:solidFill>
              </a:rPr>
              <a:t>					Cutting Optimizer (Ardis).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nl-NL" sz="2000" b="1" smtClean="0">
                <a:solidFill>
                  <a:schemeClr val="accent1"/>
                </a:solidFill>
              </a:rPr>
              <a:t>					Prefabrikation.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nl-NL" sz="2000" b="1" smtClean="0">
                <a:solidFill>
                  <a:schemeClr val="accent1"/>
                </a:solidFill>
              </a:rPr>
              <a:t>					Konstruktionen.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nl-NL" sz="2000" b="1" smtClean="0">
                <a:solidFill>
                  <a:schemeClr val="accent1"/>
                </a:solidFill>
              </a:rPr>
              <a:t>					Belastungsdaten Tabelle.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nl-NL" sz="2000" b="1" smtClean="0">
                <a:solidFill>
                  <a:schemeClr val="accent1"/>
                </a:solidFill>
              </a:rPr>
              <a:t>					Kalkulation.	</a:t>
            </a:r>
            <a:endParaRPr lang="nl-NL" sz="2400" b="1" smtClean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nl-NL" sz="2000" b="1" smtClean="0">
                <a:solidFill>
                  <a:schemeClr val="accent1"/>
                </a:solidFill>
              </a:rPr>
              <a:t>10:30 - 11.30 : 	Bid Procedures.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nl-NL" sz="2000" b="1" smtClean="0">
                <a:solidFill>
                  <a:schemeClr val="accent1"/>
                </a:solidFill>
              </a:rPr>
              <a:t>			Marketing of Gratings vs Marketing of Constructions.</a:t>
            </a:r>
          </a:p>
          <a:p>
            <a:pPr>
              <a:buFont typeface="Monotype Sorts" pitchFamily="2" charset="2"/>
              <a:buNone/>
            </a:pPr>
            <a:r>
              <a:rPr lang="nl-NL" sz="2000" b="1" smtClean="0">
                <a:solidFill>
                  <a:schemeClr val="accent1"/>
                </a:solidFill>
              </a:rPr>
              <a:t>11.30 - 12.00 : 	Übrige technische Aspekte und Praxisbezogen Sachen.</a:t>
            </a:r>
          </a:p>
          <a:p>
            <a:pPr>
              <a:buFont typeface="Monotype Sorts" pitchFamily="2" charset="2"/>
              <a:buNone/>
            </a:pPr>
            <a:endParaRPr lang="nl-NL" sz="500" b="1" smtClean="0">
              <a:solidFill>
                <a:schemeClr val="accent1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nl-NL" sz="2000" b="1" smtClean="0">
                <a:solidFill>
                  <a:schemeClr val="accent1"/>
                </a:solidFill>
              </a:rPr>
              <a:t>12.00 - 13.00 : 	Mittagspause.</a:t>
            </a:r>
          </a:p>
          <a:p>
            <a:pPr>
              <a:buFont typeface="Monotype Sorts" pitchFamily="2" charset="2"/>
              <a:buNone/>
            </a:pPr>
            <a:endParaRPr lang="nl-NL" sz="500" b="1" smtClean="0">
              <a:solidFill>
                <a:schemeClr val="accent1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nl-NL" sz="2000" b="1" smtClean="0">
                <a:solidFill>
                  <a:schemeClr val="accent1"/>
                </a:solidFill>
              </a:rPr>
              <a:t>13.00 - 13.45 :   Wettbewerber.</a:t>
            </a:r>
          </a:p>
          <a:p>
            <a:pPr>
              <a:buFont typeface="Monotype Sorts" pitchFamily="2" charset="2"/>
              <a:buNone/>
            </a:pPr>
            <a:r>
              <a:rPr lang="nl-NL" sz="2000" b="1" smtClean="0">
                <a:solidFill>
                  <a:schemeClr val="accent1"/>
                </a:solidFill>
              </a:rPr>
              <a:t>13.45 - 14.45 :   Vorführung Testen (Besuch Produktion).	 </a:t>
            </a:r>
          </a:p>
          <a:p>
            <a:pPr>
              <a:buFont typeface="Monotype Sorts" pitchFamily="2" charset="2"/>
              <a:buNone/>
            </a:pPr>
            <a:r>
              <a:rPr lang="nl-NL" sz="2000" b="1" smtClean="0">
                <a:solidFill>
                  <a:schemeClr val="accent1"/>
                </a:solidFill>
              </a:rPr>
              <a:t>14.45 - 16.00 :	Kurzfassung / Evaluierung Bildung.</a:t>
            </a:r>
            <a:endParaRPr lang="nl-NL" sz="2000" b="1" smtClean="0">
              <a:solidFill>
                <a:srgbClr val="EAEC5E"/>
              </a:solidFill>
            </a:endParaRPr>
          </a:p>
        </p:txBody>
      </p:sp>
      <p:grpSp>
        <p:nvGrpSpPr>
          <p:cNvPr id="8195" name="Group 13"/>
          <p:cNvGrpSpPr>
            <a:grpSpLocks/>
          </p:cNvGrpSpPr>
          <p:nvPr/>
        </p:nvGrpSpPr>
        <p:grpSpPr bwMode="auto">
          <a:xfrm>
            <a:off x="254000" y="482600"/>
            <a:ext cx="1092200" cy="635000"/>
            <a:chOff x="160" y="304"/>
            <a:chExt cx="688" cy="400"/>
          </a:xfrm>
        </p:grpSpPr>
        <p:sp>
          <p:nvSpPr>
            <p:cNvPr id="8203" name="AutoShape 5"/>
            <p:cNvSpPr>
              <a:spLocks noChangeArrowheads="1"/>
            </p:cNvSpPr>
            <p:nvPr/>
          </p:nvSpPr>
          <p:spPr bwMode="auto">
            <a:xfrm>
              <a:off x="616" y="304"/>
              <a:ext cx="136" cy="184"/>
            </a:xfrm>
            <a:prstGeom prst="cube">
              <a:avLst>
                <a:gd name="adj" fmla="val 73208"/>
              </a:avLst>
            </a:prstGeom>
            <a:gradFill rotWithShape="0">
              <a:gsLst>
                <a:gs pos="0">
                  <a:srgbClr val="CD4139"/>
                </a:gs>
                <a:gs pos="100000">
                  <a:srgbClr val="C11208"/>
                </a:gs>
              </a:gsLst>
              <a:lin ang="2700000" scaled="1"/>
            </a:gradFill>
            <a:ln w="12700">
              <a:noFill/>
              <a:miter lim="800000"/>
              <a:headEnd/>
              <a:tailEnd/>
            </a:ln>
            <a:effectLst>
              <a:prstShdw prst="shdw17" dist="17961" dir="2700000">
                <a:srgbClr val="740B05"/>
              </a:prstShdw>
            </a:effec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8204" name="AutoShape 6"/>
            <p:cNvSpPr>
              <a:spLocks noChangeArrowheads="1"/>
            </p:cNvSpPr>
            <p:nvPr/>
          </p:nvSpPr>
          <p:spPr bwMode="auto">
            <a:xfrm>
              <a:off x="448" y="304"/>
              <a:ext cx="136" cy="184"/>
            </a:xfrm>
            <a:prstGeom prst="cube">
              <a:avLst>
                <a:gd name="adj" fmla="val 73208"/>
              </a:avLst>
            </a:prstGeom>
            <a:gradFill rotWithShape="0">
              <a:gsLst>
                <a:gs pos="0">
                  <a:srgbClr val="CD4139"/>
                </a:gs>
                <a:gs pos="100000">
                  <a:srgbClr val="C11208"/>
                </a:gs>
              </a:gsLst>
              <a:lin ang="2700000" scaled="1"/>
            </a:gradFill>
            <a:ln w="12700">
              <a:noFill/>
              <a:miter lim="800000"/>
              <a:headEnd/>
              <a:tailEnd/>
            </a:ln>
            <a:effectLst>
              <a:prstShdw prst="shdw17" dist="17961" dir="2700000">
                <a:srgbClr val="740B05"/>
              </a:prstShdw>
            </a:effec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8205" name="AutoShape 7"/>
            <p:cNvSpPr>
              <a:spLocks noChangeArrowheads="1"/>
            </p:cNvSpPr>
            <p:nvPr/>
          </p:nvSpPr>
          <p:spPr bwMode="auto">
            <a:xfrm>
              <a:off x="256" y="400"/>
              <a:ext cx="592" cy="112"/>
            </a:xfrm>
            <a:prstGeom prst="cube">
              <a:avLst>
                <a:gd name="adj" fmla="val 22495"/>
              </a:avLst>
            </a:prstGeom>
            <a:gradFill rotWithShape="0">
              <a:gsLst>
                <a:gs pos="0">
                  <a:srgbClr val="CD4139"/>
                </a:gs>
                <a:gs pos="100000">
                  <a:srgbClr val="C11208"/>
                </a:gs>
              </a:gsLst>
              <a:path path="rect">
                <a:fillToRect l="50000" t="50000" r="50000" b="50000"/>
              </a:path>
            </a:gradFill>
            <a:ln w="12700">
              <a:noFill/>
              <a:miter lim="800000"/>
              <a:headEnd/>
              <a:tailEnd/>
            </a:ln>
            <a:effectLst>
              <a:prstShdw prst="shdw17" dist="17961" dir="2700000">
                <a:srgbClr val="740B05"/>
              </a:prstShdw>
            </a:effec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8206" name="AutoShape 8"/>
            <p:cNvSpPr>
              <a:spLocks noChangeArrowheads="1"/>
            </p:cNvSpPr>
            <p:nvPr/>
          </p:nvSpPr>
          <p:spPr bwMode="auto">
            <a:xfrm>
              <a:off x="496" y="424"/>
              <a:ext cx="136" cy="184"/>
            </a:xfrm>
            <a:prstGeom prst="cube">
              <a:avLst>
                <a:gd name="adj" fmla="val 73208"/>
              </a:avLst>
            </a:prstGeom>
            <a:gradFill rotWithShape="0">
              <a:gsLst>
                <a:gs pos="0">
                  <a:srgbClr val="C11208"/>
                </a:gs>
                <a:gs pos="100000">
                  <a:srgbClr val="CD4139"/>
                </a:gs>
              </a:gsLst>
              <a:path path="rect">
                <a:fillToRect l="100000" t="100000"/>
              </a:path>
            </a:gradFill>
            <a:ln w="12700">
              <a:noFill/>
              <a:miter lim="800000"/>
              <a:headEnd/>
              <a:tailEnd/>
            </a:ln>
            <a:effectLst>
              <a:prstShdw prst="shdw17" dist="17961" dir="2700000">
                <a:srgbClr val="740B05"/>
              </a:prstShdw>
            </a:effec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8207" name="AutoShape 9"/>
            <p:cNvSpPr>
              <a:spLocks noChangeArrowheads="1"/>
            </p:cNvSpPr>
            <p:nvPr/>
          </p:nvSpPr>
          <p:spPr bwMode="auto">
            <a:xfrm>
              <a:off x="328" y="424"/>
              <a:ext cx="136" cy="184"/>
            </a:xfrm>
            <a:prstGeom prst="cube">
              <a:avLst>
                <a:gd name="adj" fmla="val 73208"/>
              </a:avLst>
            </a:prstGeom>
            <a:gradFill rotWithShape="0">
              <a:gsLst>
                <a:gs pos="0">
                  <a:srgbClr val="CD4139"/>
                </a:gs>
                <a:gs pos="100000">
                  <a:srgbClr val="C11208"/>
                </a:gs>
              </a:gsLst>
              <a:lin ang="2700000" scaled="1"/>
            </a:gradFill>
            <a:ln w="12700">
              <a:noFill/>
              <a:miter lim="800000"/>
              <a:headEnd/>
              <a:tailEnd/>
            </a:ln>
            <a:effectLst>
              <a:prstShdw prst="shdw17" dist="17961" dir="2700000">
                <a:srgbClr val="740B05"/>
              </a:prstShdw>
            </a:effec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8208" name="AutoShape 10"/>
            <p:cNvSpPr>
              <a:spLocks noChangeArrowheads="1"/>
            </p:cNvSpPr>
            <p:nvPr/>
          </p:nvSpPr>
          <p:spPr bwMode="auto">
            <a:xfrm>
              <a:off x="160" y="496"/>
              <a:ext cx="568" cy="112"/>
            </a:xfrm>
            <a:prstGeom prst="cube">
              <a:avLst>
                <a:gd name="adj" fmla="val 23745"/>
              </a:avLst>
            </a:prstGeom>
            <a:gradFill rotWithShape="0">
              <a:gsLst>
                <a:gs pos="0">
                  <a:srgbClr val="CD4139"/>
                </a:gs>
                <a:gs pos="100000">
                  <a:srgbClr val="C11208"/>
                </a:gs>
              </a:gsLst>
              <a:path path="rect">
                <a:fillToRect l="50000" t="50000" r="50000" b="50000"/>
              </a:path>
            </a:gradFill>
            <a:ln w="12700">
              <a:noFill/>
              <a:miter lim="800000"/>
              <a:headEnd/>
              <a:tailEnd/>
            </a:ln>
            <a:effectLst>
              <a:prstShdw prst="shdw17" dist="17961" dir="2700000">
                <a:srgbClr val="740B05"/>
              </a:prstShdw>
            </a:effec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8209" name="AutoShape 11"/>
            <p:cNvSpPr>
              <a:spLocks noChangeArrowheads="1"/>
            </p:cNvSpPr>
            <p:nvPr/>
          </p:nvSpPr>
          <p:spPr bwMode="auto">
            <a:xfrm>
              <a:off x="400" y="520"/>
              <a:ext cx="136" cy="184"/>
            </a:xfrm>
            <a:prstGeom prst="cube">
              <a:avLst>
                <a:gd name="adj" fmla="val 73208"/>
              </a:avLst>
            </a:prstGeom>
            <a:gradFill rotWithShape="0">
              <a:gsLst>
                <a:gs pos="0">
                  <a:srgbClr val="CD4139"/>
                </a:gs>
                <a:gs pos="100000">
                  <a:srgbClr val="C11208"/>
                </a:gs>
              </a:gsLst>
              <a:lin ang="2700000" scaled="1"/>
            </a:gradFill>
            <a:ln w="12700">
              <a:noFill/>
              <a:miter lim="800000"/>
              <a:headEnd/>
              <a:tailEnd/>
            </a:ln>
            <a:effectLst>
              <a:prstShdw prst="shdw17" dist="17961" dir="2700000">
                <a:srgbClr val="740B05"/>
              </a:prstShdw>
            </a:effec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8210" name="AutoShape 12"/>
            <p:cNvSpPr>
              <a:spLocks noChangeArrowheads="1"/>
            </p:cNvSpPr>
            <p:nvPr/>
          </p:nvSpPr>
          <p:spPr bwMode="auto">
            <a:xfrm>
              <a:off x="232" y="520"/>
              <a:ext cx="136" cy="184"/>
            </a:xfrm>
            <a:prstGeom prst="cube">
              <a:avLst>
                <a:gd name="adj" fmla="val 73208"/>
              </a:avLst>
            </a:prstGeom>
            <a:gradFill rotWithShape="0">
              <a:gsLst>
                <a:gs pos="0">
                  <a:srgbClr val="CD4139"/>
                </a:gs>
                <a:gs pos="100000">
                  <a:srgbClr val="C11208"/>
                </a:gs>
              </a:gsLst>
              <a:lin ang="2700000" scaled="1"/>
            </a:gradFill>
            <a:ln w="12700">
              <a:noFill/>
              <a:miter lim="800000"/>
              <a:headEnd/>
              <a:tailEnd/>
            </a:ln>
            <a:effectLst>
              <a:prstShdw prst="shdw17" dist="17961" dir="2700000">
                <a:srgbClr val="740B05"/>
              </a:prstShdw>
            </a:effectLst>
          </p:spPr>
          <p:txBody>
            <a:bodyPr wrap="none" anchor="ctr"/>
            <a:lstStyle/>
            <a:p>
              <a:endParaRPr lang="sk-SK"/>
            </a:p>
          </p:txBody>
        </p:sp>
      </p:grpSp>
      <p:sp>
        <p:nvSpPr>
          <p:cNvPr id="5134" name="Line 14"/>
          <p:cNvSpPr>
            <a:spLocks noChangeShapeType="1"/>
          </p:cNvSpPr>
          <p:nvPr/>
        </p:nvSpPr>
        <p:spPr bwMode="auto">
          <a:xfrm>
            <a:off x="304800" y="2057400"/>
            <a:ext cx="84582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>
            <a:off x="228600" y="6781800"/>
            <a:ext cx="86868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  <p:sp>
        <p:nvSpPr>
          <p:cNvPr id="8198" name="Line 17"/>
          <p:cNvSpPr>
            <a:spLocks noChangeShapeType="1"/>
          </p:cNvSpPr>
          <p:nvPr/>
        </p:nvSpPr>
        <p:spPr bwMode="auto">
          <a:xfrm>
            <a:off x="304800" y="5638800"/>
            <a:ext cx="85344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139" name="Rectangle 19"/>
          <p:cNvSpPr>
            <a:spLocks noChangeArrowheads="1"/>
          </p:cNvSpPr>
          <p:nvPr/>
        </p:nvSpPr>
        <p:spPr bwMode="auto">
          <a:xfrm>
            <a:off x="1600200" y="1066800"/>
            <a:ext cx="6019800" cy="762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50000">
                <a:schemeClr val="bg1">
                  <a:gamma/>
                  <a:shade val="29804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848600" cy="838200"/>
          </a:xfrm>
        </p:spPr>
        <p:txBody>
          <a:bodyPr/>
          <a:lstStyle/>
          <a:p>
            <a:pPr>
              <a:defRPr/>
            </a:pPr>
            <a:r>
              <a:rPr lang="en-US" sz="4000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000000"/>
                    </a:gs>
                    <a:gs pos="50000">
                      <a:schemeClr val="bg2"/>
                    </a:gs>
                    <a:gs pos="100000">
                      <a:srgbClr val="000000"/>
                    </a:gs>
                  </a:gsLst>
                  <a:lin ang="2700000" scaled="1"/>
                </a:gradFill>
                <a:latin typeface="Arial Black"/>
              </a:rPr>
              <a:t>ALPINAGRATE </a:t>
            </a:r>
            <a:r>
              <a:rPr lang="sk-SK" sz="4000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000000"/>
                    </a:gs>
                    <a:gs pos="50000">
                      <a:schemeClr val="bg2"/>
                    </a:gs>
                    <a:gs pos="100000">
                      <a:srgbClr val="000000"/>
                    </a:gs>
                  </a:gsLst>
                  <a:lin ang="2700000" scaled="1"/>
                </a:gradFill>
                <a:latin typeface="Arial Black"/>
              </a:rPr>
              <a:t/>
            </a:r>
            <a:br>
              <a:rPr lang="sk-SK" sz="4000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000000"/>
                    </a:gs>
                    <a:gs pos="50000">
                      <a:schemeClr val="bg2"/>
                    </a:gs>
                    <a:gs pos="100000">
                      <a:srgbClr val="000000"/>
                    </a:gs>
                  </a:gsLst>
                  <a:lin ang="2700000" scaled="1"/>
                </a:gradFill>
                <a:latin typeface="Arial Black"/>
              </a:rPr>
            </a:br>
            <a:endParaRPr lang="nl-NL" sz="40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141" name="AutoShape 21"/>
          <p:cNvSpPr>
            <a:spLocks noChangeArrowheads="1"/>
          </p:cNvSpPr>
          <p:nvPr/>
        </p:nvSpPr>
        <p:spPr bwMode="auto">
          <a:xfrm>
            <a:off x="5486400" y="3886200"/>
            <a:ext cx="457200" cy="381000"/>
          </a:xfrm>
          <a:prstGeom prst="curvedLeftArrow">
            <a:avLst>
              <a:gd name="adj1" fmla="val 20000"/>
              <a:gd name="adj2" fmla="val 40000"/>
              <a:gd name="adj3" fmla="val 40000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  <p:sp>
        <p:nvSpPr>
          <p:cNvPr id="8202" name="Line 22"/>
          <p:cNvSpPr>
            <a:spLocks noChangeShapeType="1"/>
          </p:cNvSpPr>
          <p:nvPr/>
        </p:nvSpPr>
        <p:spPr bwMode="auto">
          <a:xfrm>
            <a:off x="304800" y="5181600"/>
            <a:ext cx="85344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5184B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5029200" y="3429000"/>
            <a:ext cx="3581400" cy="33528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3365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457200" y="3429000"/>
            <a:ext cx="3581400" cy="33528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3365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985838" y="3652838"/>
            <a:ext cx="3057525" cy="831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Hohe thermische Eigenschafte.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985838" y="4643438"/>
            <a:ext cx="267652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Selbstlöschend.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985838" y="5253038"/>
            <a:ext cx="267652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Feuerhemmend.</a:t>
            </a: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985838" y="5862638"/>
            <a:ext cx="3057525" cy="831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Sehr Niedrige Rauchentwicklung.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381000" y="2552700"/>
            <a:ext cx="3657600" cy="723900"/>
            <a:chOff x="240" y="1608"/>
            <a:chExt cx="2304" cy="456"/>
          </a:xfrm>
        </p:grpSpPr>
        <p:sp>
          <p:nvSpPr>
            <p:cNvPr id="33815" name="AutoShape 5"/>
            <p:cNvSpPr>
              <a:spLocks noChangeArrowheads="1"/>
            </p:cNvSpPr>
            <p:nvPr/>
          </p:nvSpPr>
          <p:spPr bwMode="auto">
            <a:xfrm rot="16200000" flipH="1">
              <a:off x="1164" y="684"/>
              <a:ext cx="456" cy="2304"/>
            </a:xfrm>
            <a:prstGeom prst="homePlate">
              <a:avLst>
                <a:gd name="adj" fmla="val 33333"/>
              </a:avLst>
            </a:prstGeom>
            <a:gradFill rotWithShape="0">
              <a:gsLst>
                <a:gs pos="0">
                  <a:srgbClr val="438E00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19466" name="Rectangle 10"/>
            <p:cNvSpPr>
              <a:spLocks noChangeArrowheads="1"/>
            </p:cNvSpPr>
            <p:nvPr/>
          </p:nvSpPr>
          <p:spPr bwMode="auto">
            <a:xfrm>
              <a:off x="333" y="1629"/>
              <a:ext cx="2166" cy="3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nl-NL" sz="28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Vorteile :</a:t>
              </a:r>
            </a:p>
          </p:txBody>
        </p:sp>
      </p:grp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5557838" y="3652838"/>
            <a:ext cx="2371725" cy="831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Chemische Resistenz.</a:t>
            </a: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5557838" y="4643438"/>
            <a:ext cx="34385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Farbe.</a:t>
            </a: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5029200" y="2552700"/>
            <a:ext cx="3662363" cy="723900"/>
            <a:chOff x="3168" y="1608"/>
            <a:chExt cx="2307" cy="456"/>
          </a:xfrm>
        </p:grpSpPr>
        <p:sp>
          <p:nvSpPr>
            <p:cNvPr id="33813" name="AutoShape 2"/>
            <p:cNvSpPr>
              <a:spLocks noChangeArrowheads="1"/>
            </p:cNvSpPr>
            <p:nvPr/>
          </p:nvSpPr>
          <p:spPr bwMode="auto">
            <a:xfrm rot="16200000" flipH="1">
              <a:off x="4092" y="684"/>
              <a:ext cx="456" cy="2304"/>
            </a:xfrm>
            <a:prstGeom prst="homePlate">
              <a:avLst>
                <a:gd name="adj" fmla="val 33333"/>
              </a:avLst>
            </a:prstGeom>
            <a:gradFill rotWithShape="0">
              <a:gsLst>
                <a:gs pos="0">
                  <a:srgbClr val="FC0128"/>
                </a:gs>
                <a:gs pos="100000">
                  <a:srgbClr val="4B000C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19469" name="Rectangle 13"/>
            <p:cNvSpPr>
              <a:spLocks noChangeArrowheads="1"/>
            </p:cNvSpPr>
            <p:nvPr/>
          </p:nvSpPr>
          <p:spPr bwMode="auto">
            <a:xfrm>
              <a:off x="3213" y="1629"/>
              <a:ext cx="2262" cy="3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nl-NL" sz="28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Beschränkungen :</a:t>
              </a:r>
            </a:p>
          </p:txBody>
        </p:sp>
      </p:grp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604838" y="3652838"/>
            <a:ext cx="46672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Ä"/>
            </a:pPr>
            <a:r>
              <a:rPr lang="nl-NL" b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604838" y="4643438"/>
            <a:ext cx="46672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Ä"/>
            </a:pPr>
            <a:r>
              <a:rPr lang="nl-NL" b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604838" y="5253038"/>
            <a:ext cx="46672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Ä"/>
            </a:pPr>
            <a:r>
              <a:rPr lang="nl-NL" b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604838" y="5862638"/>
            <a:ext cx="46672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Ä"/>
            </a:pPr>
            <a:r>
              <a:rPr lang="nl-NL" b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5176838" y="3652838"/>
            <a:ext cx="46672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Ä"/>
            </a:pPr>
            <a:r>
              <a:rPr lang="nl-NL" b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5176838" y="4643438"/>
            <a:ext cx="46672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Ä"/>
            </a:pPr>
            <a:r>
              <a:rPr lang="nl-NL" b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3810" name="AutoShape 20"/>
          <p:cNvSpPr>
            <a:spLocks noChangeArrowheads="1"/>
          </p:cNvSpPr>
          <p:nvPr/>
        </p:nvSpPr>
        <p:spPr bwMode="auto">
          <a:xfrm>
            <a:off x="228600" y="1600200"/>
            <a:ext cx="8686800" cy="8382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3365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9477" name="Rectangle 21"/>
          <p:cNvSpPr>
            <a:spLocks noChangeArrowheads="1"/>
          </p:cNvSpPr>
          <p:nvPr/>
        </p:nvSpPr>
        <p:spPr bwMode="auto">
          <a:xfrm>
            <a:off x="76200" y="1600200"/>
            <a:ext cx="89916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ctr">
              <a:spcBef>
                <a:spcPct val="50000"/>
              </a:spcBef>
              <a:defRPr/>
            </a:pPr>
            <a:r>
              <a:rPr lang="nl-NL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</a:t>
            </a:r>
            <a:r>
              <a:rPr lang="nl-NL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</a:t>
            </a: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</a:t>
            </a:r>
            <a:r>
              <a:rPr lang="nl-NL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nl-NL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r>
              <a:rPr lang="nl-NL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ODIFIZIERT</a:t>
            </a:r>
            <a:r>
              <a:rPr lang="nl-NL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</a:t>
            </a:r>
            <a:r>
              <a:rPr lang="nl-NL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CRYL</a:t>
            </a:r>
            <a:r>
              <a:rPr lang="nl-NL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19478" name="Rectangle 22"/>
          <p:cNvSpPr>
            <a:spLocks noChangeArrowheads="1"/>
          </p:cNvSpPr>
          <p:nvPr/>
        </p:nvSpPr>
        <p:spPr bwMode="auto">
          <a:xfrm>
            <a:off x="300038" y="528638"/>
            <a:ext cx="8772525" cy="588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IGENSCHAFTEN 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H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ARZE (Rohstoffe).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/>
      <p:bldP spid="19460" grpId="0" animBg="1"/>
      <p:bldP spid="19462" grpId="0" build="p" autoUpdateAnimBg="0"/>
      <p:bldP spid="19463" grpId="0" build="p" autoUpdateAnimBg="0"/>
      <p:bldP spid="19464" grpId="0" build="p" autoUpdateAnimBg="0"/>
      <p:bldP spid="19465" grpId="0" build="p" autoUpdateAnimBg="0"/>
      <p:bldP spid="19467" grpId="0" build="p" autoUpdateAnimBg="0"/>
      <p:bldP spid="19468" grpId="0" build="p" autoUpdateAnimBg="0"/>
      <p:bldP spid="19470" grpId="0" build="p" autoUpdateAnimBg="0"/>
      <p:bldP spid="19471" grpId="0" build="p" autoUpdateAnimBg="0"/>
      <p:bldP spid="19472" grpId="0" build="p" autoUpdateAnimBg="0"/>
      <p:bldP spid="19473" grpId="0" build="p" autoUpdateAnimBg="0"/>
      <p:bldP spid="19474" grpId="0" build="p" autoUpdateAnimBg="0"/>
      <p:bldP spid="19475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5184B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5029200" y="3429000"/>
            <a:ext cx="3581400" cy="33528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3365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457200" y="3429000"/>
            <a:ext cx="3581400" cy="33528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3365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985838" y="3652838"/>
            <a:ext cx="2828925" cy="831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Hohe thermische Beständigkeit.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985838" y="4643438"/>
            <a:ext cx="267652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Selbstlöschend.</a:t>
            </a: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985838" y="5253038"/>
            <a:ext cx="267652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Feuerhemmend.</a:t>
            </a: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985838" y="5862638"/>
            <a:ext cx="3057525" cy="831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Niedrige Rauchentwicklung.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381000" y="2552700"/>
            <a:ext cx="3657600" cy="723900"/>
            <a:chOff x="240" y="1608"/>
            <a:chExt cx="2304" cy="456"/>
          </a:xfrm>
        </p:grpSpPr>
        <p:sp>
          <p:nvSpPr>
            <p:cNvPr id="34843" name="AutoShape 5"/>
            <p:cNvSpPr>
              <a:spLocks noChangeArrowheads="1"/>
            </p:cNvSpPr>
            <p:nvPr/>
          </p:nvSpPr>
          <p:spPr bwMode="auto">
            <a:xfrm rot="16200000" flipH="1">
              <a:off x="1164" y="684"/>
              <a:ext cx="456" cy="2304"/>
            </a:xfrm>
            <a:prstGeom prst="homePlate">
              <a:avLst>
                <a:gd name="adj" fmla="val 33333"/>
              </a:avLst>
            </a:prstGeom>
            <a:gradFill rotWithShape="0">
              <a:gsLst>
                <a:gs pos="0">
                  <a:srgbClr val="438E00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16394" name="Rectangle 10"/>
            <p:cNvSpPr>
              <a:spLocks noChangeArrowheads="1"/>
            </p:cNvSpPr>
            <p:nvPr/>
          </p:nvSpPr>
          <p:spPr bwMode="auto">
            <a:xfrm>
              <a:off x="333" y="1629"/>
              <a:ext cx="2166" cy="3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nl-NL" sz="28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Vorteile :</a:t>
              </a:r>
            </a:p>
          </p:txBody>
        </p:sp>
      </p:grp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5557838" y="5329238"/>
            <a:ext cx="252412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Farbe.</a:t>
            </a: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5557838" y="3652838"/>
            <a:ext cx="2371725" cy="831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Chemische Resistenz.</a:t>
            </a:r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5557838" y="4643438"/>
            <a:ext cx="343852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Wasser Absorption.</a:t>
            </a:r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5029200" y="2552700"/>
            <a:ext cx="3662363" cy="723900"/>
            <a:chOff x="3168" y="1608"/>
            <a:chExt cx="2307" cy="456"/>
          </a:xfrm>
        </p:grpSpPr>
        <p:sp>
          <p:nvSpPr>
            <p:cNvPr id="34841" name="AutoShape 2"/>
            <p:cNvSpPr>
              <a:spLocks noChangeArrowheads="1"/>
            </p:cNvSpPr>
            <p:nvPr/>
          </p:nvSpPr>
          <p:spPr bwMode="auto">
            <a:xfrm rot="16200000" flipH="1">
              <a:off x="4092" y="684"/>
              <a:ext cx="456" cy="2304"/>
            </a:xfrm>
            <a:prstGeom prst="homePlate">
              <a:avLst>
                <a:gd name="adj" fmla="val 33333"/>
              </a:avLst>
            </a:prstGeom>
            <a:gradFill rotWithShape="0">
              <a:gsLst>
                <a:gs pos="0">
                  <a:srgbClr val="FC0128"/>
                </a:gs>
                <a:gs pos="100000">
                  <a:srgbClr val="4B000C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16398" name="Rectangle 14"/>
            <p:cNvSpPr>
              <a:spLocks noChangeArrowheads="1"/>
            </p:cNvSpPr>
            <p:nvPr/>
          </p:nvSpPr>
          <p:spPr bwMode="auto">
            <a:xfrm>
              <a:off x="3213" y="1629"/>
              <a:ext cx="2262" cy="3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nl-NL" sz="28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Beschränkungen :</a:t>
              </a:r>
            </a:p>
          </p:txBody>
        </p:sp>
      </p:grp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604838" y="3652838"/>
            <a:ext cx="46672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Ä"/>
            </a:pPr>
            <a:r>
              <a:rPr lang="nl-NL" b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604838" y="4643438"/>
            <a:ext cx="46672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Ä"/>
            </a:pPr>
            <a:r>
              <a:rPr lang="nl-NL" b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604838" y="5253038"/>
            <a:ext cx="46672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Ä"/>
            </a:pPr>
            <a:r>
              <a:rPr lang="nl-NL" b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604838" y="5862638"/>
            <a:ext cx="46672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Ä"/>
            </a:pPr>
            <a:r>
              <a:rPr lang="nl-NL" b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5176838" y="3652838"/>
            <a:ext cx="46672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Ä"/>
            </a:pPr>
            <a:r>
              <a:rPr lang="nl-NL" b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5176838" y="4643438"/>
            <a:ext cx="46672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Ä"/>
            </a:pPr>
            <a:r>
              <a:rPr lang="nl-NL" b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5176838" y="5329238"/>
            <a:ext cx="46672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Ä"/>
            </a:pPr>
            <a:r>
              <a:rPr lang="nl-NL" b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4836" name="AutoShape 22"/>
          <p:cNvSpPr>
            <a:spLocks noChangeArrowheads="1"/>
          </p:cNvSpPr>
          <p:nvPr/>
        </p:nvSpPr>
        <p:spPr bwMode="auto">
          <a:xfrm>
            <a:off x="228600" y="1600200"/>
            <a:ext cx="8686800" cy="8382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3365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6407" name="Rectangle 23"/>
          <p:cNvSpPr>
            <a:spLocks noChangeArrowheads="1"/>
          </p:cNvSpPr>
          <p:nvPr/>
        </p:nvSpPr>
        <p:spPr bwMode="auto">
          <a:xfrm>
            <a:off x="76200" y="1600200"/>
            <a:ext cx="89916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ctr">
              <a:defRPr/>
            </a:pPr>
            <a:r>
              <a:rPr lang="nl-NL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</a:t>
            </a:r>
            <a:r>
              <a:rPr lang="nl-NL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</a:t>
            </a: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</a:t>
            </a:r>
            <a:r>
              <a:rPr lang="nl-NL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nl-NL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nl-NL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HENOL</a:t>
            </a:r>
          </a:p>
        </p:txBody>
      </p:sp>
      <p:sp>
        <p:nvSpPr>
          <p:cNvPr id="16408" name="Rectangle 24"/>
          <p:cNvSpPr>
            <a:spLocks noChangeArrowheads="1"/>
          </p:cNvSpPr>
          <p:nvPr/>
        </p:nvSpPr>
        <p:spPr bwMode="auto">
          <a:xfrm>
            <a:off x="300038" y="604838"/>
            <a:ext cx="8772525" cy="588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IGENSCHAFTEN 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H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ARZE (Rohstoffe).</a:t>
            </a:r>
          </a:p>
        </p:txBody>
      </p:sp>
      <p:sp>
        <p:nvSpPr>
          <p:cNvPr id="16410" name="Rectangle 26"/>
          <p:cNvSpPr>
            <a:spLocks noChangeArrowheads="1"/>
          </p:cNvSpPr>
          <p:nvPr/>
        </p:nvSpPr>
        <p:spPr bwMode="auto">
          <a:xfrm>
            <a:off x="5562600" y="5946775"/>
            <a:ext cx="29718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Nur für Pultrusion.</a:t>
            </a:r>
          </a:p>
        </p:txBody>
      </p:sp>
      <p:sp>
        <p:nvSpPr>
          <p:cNvPr id="16411" name="Rectangle 27"/>
          <p:cNvSpPr>
            <a:spLocks noChangeArrowheads="1"/>
          </p:cNvSpPr>
          <p:nvPr/>
        </p:nvSpPr>
        <p:spPr bwMode="auto">
          <a:xfrm>
            <a:off x="5181600" y="5946775"/>
            <a:ext cx="46831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Ä"/>
            </a:pPr>
            <a:r>
              <a:rPr lang="nl-NL" b="0">
                <a:solidFill>
                  <a:schemeClr val="tx2"/>
                </a:solidFill>
              </a:rPr>
              <a:t>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88" grpId="0" animBg="1"/>
      <p:bldP spid="16390" grpId="0" build="p" autoUpdateAnimBg="0"/>
      <p:bldP spid="16391" grpId="0" build="p" autoUpdateAnimBg="0"/>
      <p:bldP spid="16392" grpId="0" build="p" autoUpdateAnimBg="0"/>
      <p:bldP spid="16393" grpId="0" build="p" autoUpdateAnimBg="0"/>
      <p:bldP spid="16395" grpId="0" build="p" autoUpdateAnimBg="0"/>
      <p:bldP spid="16396" grpId="0" build="p" autoUpdateAnimBg="0"/>
      <p:bldP spid="16397" grpId="0" build="p" autoUpdateAnimBg="0"/>
      <p:bldP spid="16399" grpId="0" build="p" autoUpdateAnimBg="0"/>
      <p:bldP spid="16400" grpId="0" build="p" autoUpdateAnimBg="0"/>
      <p:bldP spid="16401" grpId="0" build="p" autoUpdateAnimBg="0"/>
      <p:bldP spid="16402" grpId="0" build="p" autoUpdateAnimBg="0"/>
      <p:bldP spid="16403" grpId="0" build="p" autoUpdateAnimBg="0"/>
      <p:bldP spid="16404" grpId="0" build="p" autoUpdateAnimBg="0"/>
      <p:bldP spid="16405" grpId="0" build="p" autoUpdateAnimBg="0"/>
      <p:bldP spid="16410" grpId="0" build="p" autoUpdateAnimBg="0"/>
      <p:bldP spid="16411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5184B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/>
          <p:cNvSpPr>
            <a:spLocks noChangeArrowheads="1"/>
          </p:cNvSpPr>
          <p:nvPr/>
        </p:nvSpPr>
        <p:spPr bwMode="auto">
          <a:xfrm>
            <a:off x="76200" y="5943600"/>
            <a:ext cx="8991600" cy="8382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3365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5843" name="AutoShape 3"/>
          <p:cNvSpPr>
            <a:spLocks noChangeArrowheads="1"/>
          </p:cNvSpPr>
          <p:nvPr/>
        </p:nvSpPr>
        <p:spPr bwMode="auto">
          <a:xfrm rot="16200000" flipH="1">
            <a:off x="1200150" y="552450"/>
            <a:ext cx="876300" cy="3124200"/>
          </a:xfrm>
          <a:prstGeom prst="homePlate">
            <a:avLst>
              <a:gd name="adj" fmla="val 33333"/>
            </a:avLst>
          </a:prstGeom>
          <a:gradFill rotWithShape="0">
            <a:gsLst>
              <a:gs pos="0">
                <a:srgbClr val="3365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5844" name="AutoShape 4"/>
          <p:cNvSpPr>
            <a:spLocks noChangeArrowheads="1"/>
          </p:cNvSpPr>
          <p:nvPr/>
        </p:nvSpPr>
        <p:spPr bwMode="auto">
          <a:xfrm>
            <a:off x="76200" y="2667000"/>
            <a:ext cx="3124200" cy="30480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3365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5845" name="AutoShape 5"/>
          <p:cNvSpPr>
            <a:spLocks noChangeArrowheads="1"/>
          </p:cNvSpPr>
          <p:nvPr/>
        </p:nvSpPr>
        <p:spPr bwMode="auto">
          <a:xfrm>
            <a:off x="7543800" y="2743200"/>
            <a:ext cx="1371600" cy="29718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3365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5846" name="AutoShape 6"/>
          <p:cNvSpPr>
            <a:spLocks noChangeArrowheads="1"/>
          </p:cNvSpPr>
          <p:nvPr/>
        </p:nvSpPr>
        <p:spPr bwMode="auto">
          <a:xfrm>
            <a:off x="6096000" y="2743200"/>
            <a:ext cx="1143000" cy="29718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3365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5847" name="AutoShape 7"/>
          <p:cNvSpPr>
            <a:spLocks noChangeArrowheads="1"/>
          </p:cNvSpPr>
          <p:nvPr/>
        </p:nvSpPr>
        <p:spPr bwMode="auto">
          <a:xfrm>
            <a:off x="4800600" y="2743200"/>
            <a:ext cx="914400" cy="29718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3365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5848" name="AutoShape 8"/>
          <p:cNvSpPr>
            <a:spLocks noChangeArrowheads="1"/>
          </p:cNvSpPr>
          <p:nvPr/>
        </p:nvSpPr>
        <p:spPr bwMode="auto">
          <a:xfrm>
            <a:off x="3505200" y="2743200"/>
            <a:ext cx="914400" cy="29718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3365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5849" name="AutoShape 9"/>
          <p:cNvSpPr>
            <a:spLocks noChangeArrowheads="1"/>
          </p:cNvSpPr>
          <p:nvPr/>
        </p:nvSpPr>
        <p:spPr bwMode="auto">
          <a:xfrm rot="16200000" flipH="1">
            <a:off x="7791450" y="1352550"/>
            <a:ext cx="876300" cy="1524000"/>
          </a:xfrm>
          <a:prstGeom prst="homePlate">
            <a:avLst>
              <a:gd name="adj" fmla="val 33333"/>
            </a:avLst>
          </a:prstGeom>
          <a:gradFill rotWithShape="0">
            <a:gsLst>
              <a:gs pos="0">
                <a:srgbClr val="3365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5850" name="AutoShape 10"/>
          <p:cNvSpPr>
            <a:spLocks noChangeArrowheads="1"/>
          </p:cNvSpPr>
          <p:nvPr/>
        </p:nvSpPr>
        <p:spPr bwMode="auto">
          <a:xfrm rot="16200000" flipH="1">
            <a:off x="6229350" y="1390650"/>
            <a:ext cx="876300" cy="1447800"/>
          </a:xfrm>
          <a:prstGeom prst="homePlate">
            <a:avLst>
              <a:gd name="adj" fmla="val 33333"/>
            </a:avLst>
          </a:prstGeom>
          <a:gradFill rotWithShape="0">
            <a:gsLst>
              <a:gs pos="0">
                <a:srgbClr val="3365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5851" name="AutoShape 11"/>
          <p:cNvSpPr>
            <a:spLocks noChangeArrowheads="1"/>
          </p:cNvSpPr>
          <p:nvPr/>
        </p:nvSpPr>
        <p:spPr bwMode="auto">
          <a:xfrm rot="16200000" flipH="1">
            <a:off x="4800600" y="1562100"/>
            <a:ext cx="876300" cy="1104900"/>
          </a:xfrm>
          <a:prstGeom prst="homePlate">
            <a:avLst>
              <a:gd name="adj" fmla="val 33333"/>
            </a:avLst>
          </a:prstGeom>
          <a:gradFill rotWithShape="0">
            <a:gsLst>
              <a:gs pos="0">
                <a:srgbClr val="3365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5852" name="AutoShape 12"/>
          <p:cNvSpPr>
            <a:spLocks noChangeArrowheads="1"/>
          </p:cNvSpPr>
          <p:nvPr/>
        </p:nvSpPr>
        <p:spPr bwMode="auto">
          <a:xfrm rot="16200000" flipH="1">
            <a:off x="3505200" y="1562100"/>
            <a:ext cx="876300" cy="1104900"/>
          </a:xfrm>
          <a:prstGeom prst="homePlate">
            <a:avLst>
              <a:gd name="adj" fmla="val 33333"/>
            </a:avLst>
          </a:prstGeom>
          <a:gradFill rotWithShape="0">
            <a:gsLst>
              <a:gs pos="0">
                <a:srgbClr val="3365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0493" name="Rectangle 13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839200" cy="990600"/>
          </a:xfrm>
        </p:spPr>
        <p:txBody>
          <a:bodyPr/>
          <a:lstStyle/>
          <a:p>
            <a:pPr>
              <a:defRPr/>
            </a:pPr>
            <a:r>
              <a:rPr lang="nl-NL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3.</a:t>
            </a:r>
            <a:r>
              <a:rPr lang="nl-NL" sz="28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3. </a:t>
            </a:r>
            <a:r>
              <a:rPr lang="nl-NL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</a:t>
            </a:r>
            <a:r>
              <a:rPr lang="nl-NL" sz="28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ERGLEICH</a:t>
            </a:r>
            <a:r>
              <a:rPr lang="nl-NL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E</a:t>
            </a:r>
            <a:r>
              <a:rPr lang="nl-NL" sz="28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IGENSCHAFTEN</a:t>
            </a:r>
            <a:r>
              <a:rPr lang="nl-NL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H</a:t>
            </a:r>
            <a:r>
              <a:rPr lang="nl-NL" sz="28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ARZE.</a:t>
            </a:r>
          </a:p>
        </p:txBody>
      </p:sp>
      <p:sp>
        <p:nvSpPr>
          <p:cNvPr id="20497" name="Rectangle 17"/>
          <p:cNvSpPr>
            <a:spLocks noChangeArrowheads="1"/>
          </p:cNvSpPr>
          <p:nvPr/>
        </p:nvSpPr>
        <p:spPr bwMode="auto">
          <a:xfrm>
            <a:off x="3424238" y="1824038"/>
            <a:ext cx="1228725" cy="436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Phenol</a:t>
            </a:r>
          </a:p>
        </p:txBody>
      </p:sp>
      <p:sp>
        <p:nvSpPr>
          <p:cNvPr id="20498" name="Rectangle 18"/>
          <p:cNvSpPr>
            <a:spLocks noChangeArrowheads="1"/>
          </p:cNvSpPr>
          <p:nvPr/>
        </p:nvSpPr>
        <p:spPr bwMode="auto">
          <a:xfrm>
            <a:off x="4719638" y="1824038"/>
            <a:ext cx="1304925" cy="436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Modar</a:t>
            </a:r>
          </a:p>
        </p:txBody>
      </p:sp>
      <p:sp>
        <p:nvSpPr>
          <p:cNvPr id="20499" name="Rectangle 19"/>
          <p:cNvSpPr>
            <a:spLocks noChangeArrowheads="1"/>
          </p:cNvSpPr>
          <p:nvPr/>
        </p:nvSpPr>
        <p:spPr bwMode="auto">
          <a:xfrm>
            <a:off x="5938838" y="1824038"/>
            <a:ext cx="1609725" cy="436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Polyester</a:t>
            </a:r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7462838" y="1824038"/>
            <a:ext cx="1609725" cy="436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Vinylester</a:t>
            </a:r>
          </a:p>
        </p:txBody>
      </p:sp>
      <p:sp>
        <p:nvSpPr>
          <p:cNvPr id="20501" name="Rectangle 21"/>
          <p:cNvSpPr>
            <a:spLocks noChangeArrowheads="1"/>
          </p:cNvSpPr>
          <p:nvPr/>
        </p:nvSpPr>
        <p:spPr bwMode="auto">
          <a:xfrm>
            <a:off x="147638" y="1900238"/>
            <a:ext cx="3133725" cy="352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  <a:defRPr/>
            </a:pPr>
            <a:r>
              <a:rPr lang="nl-NL" sz="2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Eigenschaft</a:t>
            </a:r>
          </a:p>
        </p:txBody>
      </p:sp>
      <p:sp>
        <p:nvSpPr>
          <p:cNvPr id="20502" name="Rectangle 22"/>
          <p:cNvSpPr>
            <a:spLocks noChangeArrowheads="1"/>
          </p:cNvSpPr>
          <p:nvPr/>
        </p:nvSpPr>
        <p:spPr bwMode="auto">
          <a:xfrm>
            <a:off x="3119438" y="3043238"/>
            <a:ext cx="1685925" cy="238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  <a:defRPr/>
            </a:pPr>
            <a:r>
              <a:rPr lang="nl-NL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gdings" pitchFamily="2" charset="2"/>
              </a:rPr>
              <a:t></a:t>
            </a:r>
          </a:p>
        </p:txBody>
      </p:sp>
      <p:sp>
        <p:nvSpPr>
          <p:cNvPr id="20503" name="Rectangle 23"/>
          <p:cNvSpPr>
            <a:spLocks noChangeArrowheads="1"/>
          </p:cNvSpPr>
          <p:nvPr/>
        </p:nvSpPr>
        <p:spPr bwMode="auto">
          <a:xfrm>
            <a:off x="4414838" y="3043238"/>
            <a:ext cx="1685925" cy="238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  <a:defRPr/>
            </a:pPr>
            <a:r>
              <a:rPr lang="nl-NL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gdings" pitchFamily="2" charset="2"/>
              </a:rPr>
              <a:t></a:t>
            </a:r>
          </a:p>
        </p:txBody>
      </p:sp>
      <p:sp>
        <p:nvSpPr>
          <p:cNvPr id="20504" name="Rectangle 24"/>
          <p:cNvSpPr>
            <a:spLocks noChangeArrowheads="1"/>
          </p:cNvSpPr>
          <p:nvPr/>
        </p:nvSpPr>
        <p:spPr bwMode="auto">
          <a:xfrm>
            <a:off x="3119438" y="3881438"/>
            <a:ext cx="1685925" cy="376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  <a:defRPr/>
            </a:pPr>
            <a:r>
              <a:rPr lang="nl-NL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</p:txBody>
      </p:sp>
      <p:sp>
        <p:nvSpPr>
          <p:cNvPr id="20505" name="Rectangle 25"/>
          <p:cNvSpPr>
            <a:spLocks noChangeArrowheads="1"/>
          </p:cNvSpPr>
          <p:nvPr/>
        </p:nvSpPr>
        <p:spPr bwMode="auto">
          <a:xfrm>
            <a:off x="3192463" y="4719638"/>
            <a:ext cx="1684337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  <a:defRPr/>
            </a:pPr>
            <a:r>
              <a:rPr lang="nl-NL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gdings" pitchFamily="2" charset="2"/>
              </a:rPr>
              <a:t></a:t>
            </a:r>
          </a:p>
        </p:txBody>
      </p:sp>
      <p:sp>
        <p:nvSpPr>
          <p:cNvPr id="35863" name="Rectangle 26"/>
          <p:cNvSpPr>
            <a:spLocks noChangeArrowheads="1"/>
          </p:cNvSpPr>
          <p:nvPr/>
        </p:nvSpPr>
        <p:spPr bwMode="auto">
          <a:xfrm>
            <a:off x="4191000" y="3886200"/>
            <a:ext cx="1676400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0507" name="Rectangle 27"/>
          <p:cNvSpPr>
            <a:spLocks noChangeArrowheads="1"/>
          </p:cNvSpPr>
          <p:nvPr/>
        </p:nvSpPr>
        <p:spPr bwMode="auto">
          <a:xfrm>
            <a:off x="5859463" y="3043238"/>
            <a:ext cx="1684337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  <a:defRPr/>
            </a:pPr>
            <a:r>
              <a:rPr lang="nl-NL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gdings" pitchFamily="2" charset="2"/>
              </a:rPr>
              <a:t></a:t>
            </a:r>
          </a:p>
        </p:txBody>
      </p:sp>
      <p:sp>
        <p:nvSpPr>
          <p:cNvPr id="20509" name="Rectangle 29"/>
          <p:cNvSpPr>
            <a:spLocks noChangeArrowheads="1"/>
          </p:cNvSpPr>
          <p:nvPr/>
        </p:nvSpPr>
        <p:spPr bwMode="auto">
          <a:xfrm>
            <a:off x="5867400" y="3962400"/>
            <a:ext cx="1687513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  <a:defRPr/>
            </a:pPr>
            <a:r>
              <a:rPr lang="nl-NL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gdings" pitchFamily="2" charset="2"/>
              </a:rPr>
              <a:t></a:t>
            </a:r>
          </a:p>
        </p:txBody>
      </p:sp>
      <p:sp>
        <p:nvSpPr>
          <p:cNvPr id="20510" name="Rectangle 30"/>
          <p:cNvSpPr>
            <a:spLocks noChangeArrowheads="1"/>
          </p:cNvSpPr>
          <p:nvPr/>
        </p:nvSpPr>
        <p:spPr bwMode="auto">
          <a:xfrm>
            <a:off x="7386638" y="3043238"/>
            <a:ext cx="1685925" cy="238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  <a:defRPr/>
            </a:pPr>
            <a:r>
              <a:rPr lang="nl-NL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gdings" pitchFamily="2" charset="2"/>
              </a:rPr>
              <a:t></a:t>
            </a:r>
          </a:p>
        </p:txBody>
      </p:sp>
      <p:sp>
        <p:nvSpPr>
          <p:cNvPr id="20511" name="Rectangle 31"/>
          <p:cNvSpPr>
            <a:spLocks noChangeArrowheads="1"/>
          </p:cNvSpPr>
          <p:nvPr/>
        </p:nvSpPr>
        <p:spPr bwMode="auto">
          <a:xfrm>
            <a:off x="7386638" y="3957638"/>
            <a:ext cx="1685925" cy="238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  <a:defRPr/>
            </a:pPr>
            <a:r>
              <a:rPr lang="nl-NL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gdings" pitchFamily="2" charset="2"/>
              </a:rPr>
              <a:t></a:t>
            </a:r>
          </a:p>
        </p:txBody>
      </p:sp>
      <p:sp>
        <p:nvSpPr>
          <p:cNvPr id="20512" name="Rectangle 32"/>
          <p:cNvSpPr>
            <a:spLocks noChangeArrowheads="1"/>
          </p:cNvSpPr>
          <p:nvPr/>
        </p:nvSpPr>
        <p:spPr bwMode="auto">
          <a:xfrm>
            <a:off x="7386638" y="4719638"/>
            <a:ext cx="1685925" cy="238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  <a:defRPr/>
            </a:pPr>
            <a:r>
              <a:rPr lang="nl-NL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gdings" pitchFamily="2" charset="2"/>
              </a:rPr>
              <a:t></a:t>
            </a:r>
          </a:p>
        </p:txBody>
      </p:sp>
      <p:sp>
        <p:nvSpPr>
          <p:cNvPr id="20514" name="Rectangle 34"/>
          <p:cNvSpPr>
            <a:spLocks noChangeArrowheads="1"/>
          </p:cNvSpPr>
          <p:nvPr/>
        </p:nvSpPr>
        <p:spPr bwMode="auto">
          <a:xfrm>
            <a:off x="4414838" y="5253038"/>
            <a:ext cx="1685925" cy="238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  <a:defRPr/>
            </a:pPr>
            <a:r>
              <a:rPr lang="nl-NL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gdings" pitchFamily="2" charset="2"/>
              </a:rPr>
              <a:t></a:t>
            </a:r>
          </a:p>
        </p:txBody>
      </p:sp>
      <p:sp>
        <p:nvSpPr>
          <p:cNvPr id="20515" name="Rectangle 35"/>
          <p:cNvSpPr>
            <a:spLocks noChangeArrowheads="1"/>
          </p:cNvSpPr>
          <p:nvPr/>
        </p:nvSpPr>
        <p:spPr bwMode="auto">
          <a:xfrm>
            <a:off x="7386638" y="5253038"/>
            <a:ext cx="1685925" cy="238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  <a:defRPr/>
            </a:pPr>
            <a:r>
              <a:rPr lang="nl-NL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gdings" pitchFamily="2" charset="2"/>
              </a:rPr>
              <a:t></a:t>
            </a:r>
          </a:p>
        </p:txBody>
      </p:sp>
      <p:sp>
        <p:nvSpPr>
          <p:cNvPr id="20516" name="Rectangle 36"/>
          <p:cNvSpPr>
            <a:spLocks noChangeArrowheads="1"/>
          </p:cNvSpPr>
          <p:nvPr/>
        </p:nvSpPr>
        <p:spPr bwMode="auto">
          <a:xfrm>
            <a:off x="5786438" y="5253038"/>
            <a:ext cx="1685925" cy="238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  <a:defRPr/>
            </a:pPr>
            <a:r>
              <a:rPr lang="nl-NL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gdings" pitchFamily="2" charset="2"/>
              </a:rPr>
              <a:t></a:t>
            </a:r>
          </a:p>
        </p:txBody>
      </p:sp>
      <p:sp>
        <p:nvSpPr>
          <p:cNvPr id="20517" name="Rectangle 37"/>
          <p:cNvSpPr>
            <a:spLocks noChangeArrowheads="1"/>
          </p:cNvSpPr>
          <p:nvPr/>
        </p:nvSpPr>
        <p:spPr bwMode="auto">
          <a:xfrm>
            <a:off x="3119438" y="5260975"/>
            <a:ext cx="1685925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  <a:defRPr/>
            </a:pPr>
            <a:r>
              <a:rPr lang="nl-NL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gdings" pitchFamily="2" charset="2"/>
              </a:rPr>
              <a:t></a:t>
            </a:r>
          </a:p>
        </p:txBody>
      </p:sp>
      <p:sp>
        <p:nvSpPr>
          <p:cNvPr id="20518" name="Rectangle 38"/>
          <p:cNvSpPr>
            <a:spLocks noChangeArrowheads="1"/>
          </p:cNvSpPr>
          <p:nvPr/>
        </p:nvSpPr>
        <p:spPr bwMode="auto">
          <a:xfrm>
            <a:off x="4414838" y="4719638"/>
            <a:ext cx="1685925" cy="238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  <a:defRPr/>
            </a:pPr>
            <a:r>
              <a:rPr lang="nl-NL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gdings" pitchFamily="2" charset="2"/>
              </a:rPr>
              <a:t></a:t>
            </a:r>
          </a:p>
        </p:txBody>
      </p:sp>
      <p:sp>
        <p:nvSpPr>
          <p:cNvPr id="20519" name="Rectangle 39"/>
          <p:cNvSpPr>
            <a:spLocks noChangeArrowheads="1"/>
          </p:cNvSpPr>
          <p:nvPr/>
        </p:nvSpPr>
        <p:spPr bwMode="auto">
          <a:xfrm>
            <a:off x="4414838" y="3881438"/>
            <a:ext cx="1685925" cy="376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  <a:defRPr/>
            </a:pPr>
            <a:r>
              <a:rPr lang="nl-NL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</p:txBody>
      </p:sp>
      <p:grpSp>
        <p:nvGrpSpPr>
          <p:cNvPr id="2" name="Group 75"/>
          <p:cNvGrpSpPr>
            <a:grpSpLocks/>
          </p:cNvGrpSpPr>
          <p:nvPr/>
        </p:nvGrpSpPr>
        <p:grpSpPr bwMode="auto">
          <a:xfrm>
            <a:off x="223838" y="6015038"/>
            <a:ext cx="2828925" cy="376237"/>
            <a:chOff x="141" y="3789"/>
            <a:chExt cx="1782" cy="237"/>
          </a:xfrm>
        </p:grpSpPr>
        <p:sp>
          <p:nvSpPr>
            <p:cNvPr id="20520" name="Rectangle 40"/>
            <p:cNvSpPr>
              <a:spLocks noChangeArrowheads="1"/>
            </p:cNvSpPr>
            <p:nvPr/>
          </p:nvSpPr>
          <p:spPr bwMode="auto">
            <a:xfrm>
              <a:off x="141" y="3789"/>
              <a:ext cx="342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>
                <a:lnSpc>
                  <a:spcPct val="75000"/>
                </a:lnSpc>
                <a:spcBef>
                  <a:spcPct val="50000"/>
                </a:spcBef>
                <a:defRPr/>
              </a:pPr>
              <a:r>
                <a:rPr lang="nl-NL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</a:t>
              </a:r>
            </a:p>
          </p:txBody>
        </p:sp>
        <p:sp>
          <p:nvSpPr>
            <p:cNvPr id="20521" name="Rectangle 41"/>
            <p:cNvSpPr>
              <a:spLocks noChangeArrowheads="1"/>
            </p:cNvSpPr>
            <p:nvPr/>
          </p:nvSpPr>
          <p:spPr bwMode="auto">
            <a:xfrm>
              <a:off x="429" y="3789"/>
              <a:ext cx="1494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nl-NL" sz="1800" b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nicht einsetzbar.</a:t>
              </a:r>
            </a:p>
          </p:txBody>
        </p:sp>
      </p:grpSp>
      <p:grpSp>
        <p:nvGrpSpPr>
          <p:cNvPr id="3" name="Group 76"/>
          <p:cNvGrpSpPr>
            <a:grpSpLocks/>
          </p:cNvGrpSpPr>
          <p:nvPr/>
        </p:nvGrpSpPr>
        <p:grpSpPr bwMode="auto">
          <a:xfrm>
            <a:off x="223838" y="6396038"/>
            <a:ext cx="3743325" cy="376237"/>
            <a:chOff x="141" y="4029"/>
            <a:chExt cx="2358" cy="237"/>
          </a:xfrm>
        </p:grpSpPr>
        <p:sp>
          <p:nvSpPr>
            <p:cNvPr id="20522" name="Rectangle 42"/>
            <p:cNvSpPr>
              <a:spLocks noChangeArrowheads="1"/>
            </p:cNvSpPr>
            <p:nvPr/>
          </p:nvSpPr>
          <p:spPr bwMode="auto">
            <a:xfrm>
              <a:off x="141" y="4077"/>
              <a:ext cx="342" cy="1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>
                <a:lnSpc>
                  <a:spcPct val="75000"/>
                </a:lnSpc>
                <a:spcBef>
                  <a:spcPct val="50000"/>
                </a:spcBef>
                <a:defRPr/>
              </a:pPr>
              <a:r>
                <a:rPr lang="nl-NL" sz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gdings" pitchFamily="2" charset="2"/>
                </a:rPr>
                <a:t></a:t>
              </a:r>
            </a:p>
          </p:txBody>
        </p:sp>
        <p:sp>
          <p:nvSpPr>
            <p:cNvPr id="20523" name="Rectangle 43"/>
            <p:cNvSpPr>
              <a:spLocks noChangeArrowheads="1"/>
            </p:cNvSpPr>
            <p:nvPr/>
          </p:nvSpPr>
          <p:spPr bwMode="auto">
            <a:xfrm>
              <a:off x="429" y="4029"/>
              <a:ext cx="2070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nl-NL" sz="1800" b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Alternativ empfohlen.</a:t>
              </a:r>
            </a:p>
          </p:txBody>
        </p:sp>
      </p:grpSp>
      <p:grpSp>
        <p:nvGrpSpPr>
          <p:cNvPr id="4" name="Group 77"/>
          <p:cNvGrpSpPr>
            <a:grpSpLocks/>
          </p:cNvGrpSpPr>
          <p:nvPr/>
        </p:nvGrpSpPr>
        <p:grpSpPr bwMode="auto">
          <a:xfrm>
            <a:off x="4872038" y="6015038"/>
            <a:ext cx="3895725" cy="376237"/>
            <a:chOff x="3069" y="3789"/>
            <a:chExt cx="2454" cy="237"/>
          </a:xfrm>
        </p:grpSpPr>
        <p:sp>
          <p:nvSpPr>
            <p:cNvPr id="20524" name="Rectangle 44"/>
            <p:cNvSpPr>
              <a:spLocks noChangeArrowheads="1"/>
            </p:cNvSpPr>
            <p:nvPr/>
          </p:nvSpPr>
          <p:spPr bwMode="auto">
            <a:xfrm>
              <a:off x="4173" y="3789"/>
              <a:ext cx="1350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nl-NL" sz="1800" b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gut einsetzbar.</a:t>
              </a:r>
            </a:p>
          </p:txBody>
        </p:sp>
        <p:sp>
          <p:nvSpPr>
            <p:cNvPr id="20525" name="Rectangle 45"/>
            <p:cNvSpPr>
              <a:spLocks noChangeArrowheads="1"/>
            </p:cNvSpPr>
            <p:nvPr/>
          </p:nvSpPr>
          <p:spPr bwMode="auto">
            <a:xfrm>
              <a:off x="3069" y="3837"/>
              <a:ext cx="1062" cy="1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>
                <a:lnSpc>
                  <a:spcPct val="75000"/>
                </a:lnSpc>
                <a:spcBef>
                  <a:spcPct val="50000"/>
                </a:spcBef>
                <a:defRPr/>
              </a:pPr>
              <a:r>
                <a:rPr lang="nl-NL" sz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gdings" pitchFamily="2" charset="2"/>
                </a:rPr>
                <a:t></a:t>
              </a:r>
            </a:p>
          </p:txBody>
        </p:sp>
      </p:grpSp>
      <p:grpSp>
        <p:nvGrpSpPr>
          <p:cNvPr id="5" name="Group 78"/>
          <p:cNvGrpSpPr>
            <a:grpSpLocks/>
          </p:cNvGrpSpPr>
          <p:nvPr/>
        </p:nvGrpSpPr>
        <p:grpSpPr bwMode="auto">
          <a:xfrm>
            <a:off x="5024438" y="6396038"/>
            <a:ext cx="3971925" cy="376237"/>
            <a:chOff x="3165" y="4029"/>
            <a:chExt cx="2502" cy="237"/>
          </a:xfrm>
        </p:grpSpPr>
        <p:sp>
          <p:nvSpPr>
            <p:cNvPr id="20526" name="Rectangle 46"/>
            <p:cNvSpPr>
              <a:spLocks noChangeArrowheads="1"/>
            </p:cNvSpPr>
            <p:nvPr/>
          </p:nvSpPr>
          <p:spPr bwMode="auto">
            <a:xfrm>
              <a:off x="3165" y="4077"/>
              <a:ext cx="1014" cy="1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>
                <a:lnSpc>
                  <a:spcPct val="75000"/>
                </a:lnSpc>
                <a:spcBef>
                  <a:spcPct val="50000"/>
                </a:spcBef>
                <a:defRPr/>
              </a:pPr>
              <a:r>
                <a:rPr lang="nl-NL" sz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gdings" pitchFamily="2" charset="2"/>
                </a:rPr>
                <a:t></a:t>
              </a:r>
            </a:p>
          </p:txBody>
        </p:sp>
        <p:sp>
          <p:nvSpPr>
            <p:cNvPr id="20527" name="Rectangle 47"/>
            <p:cNvSpPr>
              <a:spLocks noChangeArrowheads="1"/>
            </p:cNvSpPr>
            <p:nvPr/>
          </p:nvSpPr>
          <p:spPr bwMode="auto">
            <a:xfrm>
              <a:off x="4173" y="4029"/>
              <a:ext cx="1494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nl-NL" sz="1800" b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empfehlenswert.</a:t>
              </a:r>
            </a:p>
          </p:txBody>
        </p:sp>
      </p:grpSp>
      <p:grpSp>
        <p:nvGrpSpPr>
          <p:cNvPr id="6" name="Group 71"/>
          <p:cNvGrpSpPr>
            <a:grpSpLocks/>
          </p:cNvGrpSpPr>
          <p:nvPr/>
        </p:nvGrpSpPr>
        <p:grpSpPr bwMode="auto">
          <a:xfrm>
            <a:off x="71438" y="2738438"/>
            <a:ext cx="3209925" cy="787400"/>
            <a:chOff x="45" y="1725"/>
            <a:chExt cx="2022" cy="496"/>
          </a:xfrm>
        </p:grpSpPr>
        <p:sp>
          <p:nvSpPr>
            <p:cNvPr id="20494" name="Rectangle 14"/>
            <p:cNvSpPr>
              <a:spLocks noChangeArrowheads="1"/>
            </p:cNvSpPr>
            <p:nvPr/>
          </p:nvSpPr>
          <p:spPr bwMode="auto">
            <a:xfrm>
              <a:off x="237" y="1773"/>
              <a:ext cx="1830" cy="4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nl-NL" sz="2000" b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Fähigkeit in niedrig aggressive Umgebung</a:t>
              </a:r>
            </a:p>
          </p:txBody>
        </p:sp>
        <p:sp>
          <p:nvSpPr>
            <p:cNvPr id="35909" name="Rectangle 48"/>
            <p:cNvSpPr>
              <a:spLocks noChangeArrowheads="1"/>
            </p:cNvSpPr>
            <p:nvPr/>
          </p:nvSpPr>
          <p:spPr bwMode="auto">
            <a:xfrm>
              <a:off x="45" y="1725"/>
              <a:ext cx="294" cy="2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  <a:buFont typeface="Wingdings" pitchFamily="2" charset="2"/>
                <a:buChar char="Ä"/>
              </a:pPr>
              <a:r>
                <a:rPr lang="nl-NL" b="0">
                  <a:solidFill>
                    <a:schemeClr val="tx2"/>
                  </a:solidFill>
                </a:rPr>
                <a:t> </a:t>
              </a:r>
            </a:p>
          </p:txBody>
        </p:sp>
      </p:grpSp>
      <p:grpSp>
        <p:nvGrpSpPr>
          <p:cNvPr id="7" name="Group 72"/>
          <p:cNvGrpSpPr>
            <a:grpSpLocks/>
          </p:cNvGrpSpPr>
          <p:nvPr/>
        </p:nvGrpSpPr>
        <p:grpSpPr bwMode="auto">
          <a:xfrm>
            <a:off x="71438" y="3652838"/>
            <a:ext cx="3209925" cy="787400"/>
            <a:chOff x="45" y="2301"/>
            <a:chExt cx="2022" cy="496"/>
          </a:xfrm>
        </p:grpSpPr>
        <p:sp>
          <p:nvSpPr>
            <p:cNvPr id="20495" name="Rectangle 15"/>
            <p:cNvSpPr>
              <a:spLocks noChangeArrowheads="1"/>
            </p:cNvSpPr>
            <p:nvPr/>
          </p:nvSpPr>
          <p:spPr bwMode="auto">
            <a:xfrm>
              <a:off x="237" y="2349"/>
              <a:ext cx="1830" cy="4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nl-NL" sz="2000" b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Fähigkeit in hoch aggressive Umgebung</a:t>
              </a:r>
            </a:p>
          </p:txBody>
        </p:sp>
        <p:sp>
          <p:nvSpPr>
            <p:cNvPr id="35907" name="Rectangle 49"/>
            <p:cNvSpPr>
              <a:spLocks noChangeArrowheads="1"/>
            </p:cNvSpPr>
            <p:nvPr/>
          </p:nvSpPr>
          <p:spPr bwMode="auto">
            <a:xfrm>
              <a:off x="45" y="2301"/>
              <a:ext cx="294" cy="2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  <a:buFont typeface="Wingdings" pitchFamily="2" charset="2"/>
                <a:buChar char="Ä"/>
              </a:pPr>
              <a:r>
                <a:rPr lang="nl-NL" b="0">
                  <a:solidFill>
                    <a:schemeClr val="tx2"/>
                  </a:solidFill>
                </a:rPr>
                <a:t> </a:t>
              </a:r>
            </a:p>
          </p:txBody>
        </p:sp>
      </p:grpSp>
      <p:grpSp>
        <p:nvGrpSpPr>
          <p:cNvPr id="8" name="Group 73"/>
          <p:cNvGrpSpPr>
            <a:grpSpLocks/>
          </p:cNvGrpSpPr>
          <p:nvPr/>
        </p:nvGrpSpPr>
        <p:grpSpPr bwMode="auto">
          <a:xfrm>
            <a:off x="71438" y="4567238"/>
            <a:ext cx="3057525" cy="482600"/>
            <a:chOff x="45" y="2877"/>
            <a:chExt cx="1926" cy="304"/>
          </a:xfrm>
        </p:grpSpPr>
        <p:sp>
          <p:nvSpPr>
            <p:cNvPr id="20496" name="Rectangle 16"/>
            <p:cNvSpPr>
              <a:spLocks noChangeArrowheads="1"/>
            </p:cNvSpPr>
            <p:nvPr/>
          </p:nvSpPr>
          <p:spPr bwMode="auto">
            <a:xfrm>
              <a:off x="285" y="2925"/>
              <a:ext cx="1686" cy="2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nl-NL" sz="2000" b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Rauchentwicklung</a:t>
              </a:r>
            </a:p>
          </p:txBody>
        </p:sp>
        <p:sp>
          <p:nvSpPr>
            <p:cNvPr id="35905" name="Rectangle 50"/>
            <p:cNvSpPr>
              <a:spLocks noChangeArrowheads="1"/>
            </p:cNvSpPr>
            <p:nvPr/>
          </p:nvSpPr>
          <p:spPr bwMode="auto">
            <a:xfrm>
              <a:off x="45" y="2877"/>
              <a:ext cx="294" cy="2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  <a:buFont typeface="Wingdings" pitchFamily="2" charset="2"/>
                <a:buChar char="Ä"/>
              </a:pPr>
              <a:r>
                <a:rPr lang="nl-NL" b="0">
                  <a:solidFill>
                    <a:schemeClr val="tx2"/>
                  </a:solidFill>
                </a:rPr>
                <a:t> </a:t>
              </a:r>
            </a:p>
          </p:txBody>
        </p:sp>
      </p:grpSp>
      <p:grpSp>
        <p:nvGrpSpPr>
          <p:cNvPr id="9" name="Group 74"/>
          <p:cNvGrpSpPr>
            <a:grpSpLocks/>
          </p:cNvGrpSpPr>
          <p:nvPr/>
        </p:nvGrpSpPr>
        <p:grpSpPr bwMode="auto">
          <a:xfrm>
            <a:off x="71438" y="5176838"/>
            <a:ext cx="3057525" cy="466725"/>
            <a:chOff x="45" y="3261"/>
            <a:chExt cx="1926" cy="294"/>
          </a:xfrm>
        </p:grpSpPr>
        <p:sp>
          <p:nvSpPr>
            <p:cNvPr id="20513" name="Rectangle 33"/>
            <p:cNvSpPr>
              <a:spLocks noChangeArrowheads="1"/>
            </p:cNvSpPr>
            <p:nvPr/>
          </p:nvSpPr>
          <p:spPr bwMode="auto">
            <a:xfrm>
              <a:off x="285" y="3261"/>
              <a:ext cx="1686" cy="2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nl-NL" sz="2000" b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Feuerhemmung</a:t>
              </a:r>
            </a:p>
          </p:txBody>
        </p:sp>
        <p:sp>
          <p:nvSpPr>
            <p:cNvPr id="35903" name="Rectangle 51"/>
            <p:cNvSpPr>
              <a:spLocks noChangeArrowheads="1"/>
            </p:cNvSpPr>
            <p:nvPr/>
          </p:nvSpPr>
          <p:spPr bwMode="auto">
            <a:xfrm>
              <a:off x="45" y="3261"/>
              <a:ext cx="294" cy="2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  <a:buFont typeface="Wingdings" pitchFamily="2" charset="2"/>
                <a:buChar char="Ä"/>
              </a:pPr>
              <a:r>
                <a:rPr lang="nl-NL" b="0">
                  <a:solidFill>
                    <a:schemeClr val="tx2"/>
                  </a:solidFill>
                </a:rPr>
                <a:t> </a:t>
              </a:r>
            </a:p>
          </p:txBody>
        </p:sp>
      </p:grpSp>
      <p:sp>
        <p:nvSpPr>
          <p:cNvPr id="35883" name="Line 52"/>
          <p:cNvSpPr>
            <a:spLocks noChangeShapeType="1"/>
          </p:cNvSpPr>
          <p:nvPr/>
        </p:nvSpPr>
        <p:spPr bwMode="auto">
          <a:xfrm>
            <a:off x="463550" y="4572000"/>
            <a:ext cx="24257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5884" name="Line 53"/>
          <p:cNvSpPr>
            <a:spLocks noChangeShapeType="1"/>
          </p:cNvSpPr>
          <p:nvPr/>
        </p:nvSpPr>
        <p:spPr bwMode="auto">
          <a:xfrm>
            <a:off x="3740150" y="3581400"/>
            <a:ext cx="4445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5885" name="Line 54"/>
          <p:cNvSpPr>
            <a:spLocks noChangeShapeType="1"/>
          </p:cNvSpPr>
          <p:nvPr/>
        </p:nvSpPr>
        <p:spPr bwMode="auto">
          <a:xfrm>
            <a:off x="3740150" y="4572000"/>
            <a:ext cx="4445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5886" name="Line 55"/>
          <p:cNvSpPr>
            <a:spLocks noChangeShapeType="1"/>
          </p:cNvSpPr>
          <p:nvPr/>
        </p:nvSpPr>
        <p:spPr bwMode="auto">
          <a:xfrm>
            <a:off x="3740150" y="5105400"/>
            <a:ext cx="4445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5887" name="Line 56"/>
          <p:cNvSpPr>
            <a:spLocks noChangeShapeType="1"/>
          </p:cNvSpPr>
          <p:nvPr/>
        </p:nvSpPr>
        <p:spPr bwMode="auto">
          <a:xfrm>
            <a:off x="5035550" y="3581400"/>
            <a:ext cx="4445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5888" name="Line 57"/>
          <p:cNvSpPr>
            <a:spLocks noChangeShapeType="1"/>
          </p:cNvSpPr>
          <p:nvPr/>
        </p:nvSpPr>
        <p:spPr bwMode="auto">
          <a:xfrm>
            <a:off x="5035550" y="4572000"/>
            <a:ext cx="4445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5889" name="Line 58"/>
          <p:cNvSpPr>
            <a:spLocks noChangeShapeType="1"/>
          </p:cNvSpPr>
          <p:nvPr/>
        </p:nvSpPr>
        <p:spPr bwMode="auto">
          <a:xfrm>
            <a:off x="5035550" y="5105400"/>
            <a:ext cx="4445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5890" name="Line 59"/>
          <p:cNvSpPr>
            <a:spLocks noChangeShapeType="1"/>
          </p:cNvSpPr>
          <p:nvPr/>
        </p:nvSpPr>
        <p:spPr bwMode="auto">
          <a:xfrm>
            <a:off x="6254750" y="3581400"/>
            <a:ext cx="8255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5891" name="Line 60"/>
          <p:cNvSpPr>
            <a:spLocks noChangeShapeType="1"/>
          </p:cNvSpPr>
          <p:nvPr/>
        </p:nvSpPr>
        <p:spPr bwMode="auto">
          <a:xfrm>
            <a:off x="6254750" y="4572000"/>
            <a:ext cx="8255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5892" name="Line 61"/>
          <p:cNvSpPr>
            <a:spLocks noChangeShapeType="1"/>
          </p:cNvSpPr>
          <p:nvPr/>
        </p:nvSpPr>
        <p:spPr bwMode="auto">
          <a:xfrm>
            <a:off x="6254750" y="5105400"/>
            <a:ext cx="8255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5893" name="Line 62"/>
          <p:cNvSpPr>
            <a:spLocks noChangeShapeType="1"/>
          </p:cNvSpPr>
          <p:nvPr/>
        </p:nvSpPr>
        <p:spPr bwMode="auto">
          <a:xfrm>
            <a:off x="7778750" y="3581400"/>
            <a:ext cx="9017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5894" name="Line 63"/>
          <p:cNvSpPr>
            <a:spLocks noChangeShapeType="1"/>
          </p:cNvSpPr>
          <p:nvPr/>
        </p:nvSpPr>
        <p:spPr bwMode="auto">
          <a:xfrm>
            <a:off x="7778750" y="4572000"/>
            <a:ext cx="9017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5895" name="Line 64"/>
          <p:cNvSpPr>
            <a:spLocks noChangeShapeType="1"/>
          </p:cNvSpPr>
          <p:nvPr/>
        </p:nvSpPr>
        <p:spPr bwMode="auto">
          <a:xfrm>
            <a:off x="7778750" y="5105400"/>
            <a:ext cx="9017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5896" name="Line 65"/>
          <p:cNvSpPr>
            <a:spLocks noChangeShapeType="1"/>
          </p:cNvSpPr>
          <p:nvPr/>
        </p:nvSpPr>
        <p:spPr bwMode="auto">
          <a:xfrm>
            <a:off x="4572000" y="6102350"/>
            <a:ext cx="0" cy="5969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5897" name="Line 66"/>
          <p:cNvSpPr>
            <a:spLocks noChangeShapeType="1"/>
          </p:cNvSpPr>
          <p:nvPr/>
        </p:nvSpPr>
        <p:spPr bwMode="auto">
          <a:xfrm>
            <a:off x="387350" y="6400800"/>
            <a:ext cx="40259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5898" name="Line 67"/>
          <p:cNvSpPr>
            <a:spLocks noChangeShapeType="1"/>
          </p:cNvSpPr>
          <p:nvPr/>
        </p:nvSpPr>
        <p:spPr bwMode="auto">
          <a:xfrm>
            <a:off x="4730750" y="6400800"/>
            <a:ext cx="40259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5899" name="Line 68"/>
          <p:cNvSpPr>
            <a:spLocks noChangeShapeType="1"/>
          </p:cNvSpPr>
          <p:nvPr/>
        </p:nvSpPr>
        <p:spPr bwMode="auto">
          <a:xfrm>
            <a:off x="463550" y="3657600"/>
            <a:ext cx="24257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5900" name="Line 69"/>
          <p:cNvSpPr>
            <a:spLocks noChangeShapeType="1"/>
          </p:cNvSpPr>
          <p:nvPr/>
        </p:nvSpPr>
        <p:spPr bwMode="auto">
          <a:xfrm>
            <a:off x="463550" y="5105400"/>
            <a:ext cx="24257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0550" name="Rectangle 70"/>
          <p:cNvSpPr>
            <a:spLocks noChangeArrowheads="1"/>
          </p:cNvSpPr>
          <p:nvPr/>
        </p:nvSpPr>
        <p:spPr bwMode="auto">
          <a:xfrm>
            <a:off x="5867400" y="4724400"/>
            <a:ext cx="1687513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  <a:defRPr/>
            </a:pPr>
            <a:r>
              <a:rPr lang="nl-NL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gdings" pitchFamily="2" charset="2"/>
              </a:rPr>
              <a:t>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7" grpId="0" build="p" autoUpdateAnimBg="0"/>
      <p:bldP spid="20498" grpId="0" build="p" autoUpdateAnimBg="0"/>
      <p:bldP spid="20499" grpId="0" build="p" autoUpdateAnimBg="0"/>
      <p:bldP spid="20500" grpId="0" build="p" autoUpdateAnimBg="0"/>
      <p:bldP spid="20501" grpId="0" build="p" autoUpdateAnimBg="0"/>
      <p:bldP spid="20502" grpId="0" build="p" autoUpdateAnimBg="0"/>
      <p:bldP spid="20503" grpId="0" build="p" autoUpdateAnimBg="0"/>
      <p:bldP spid="20504" grpId="0" build="p" autoUpdateAnimBg="0"/>
      <p:bldP spid="20505" grpId="0" build="p" autoUpdateAnimBg="0"/>
      <p:bldP spid="20507" grpId="0" build="p" autoUpdateAnimBg="0"/>
      <p:bldP spid="20509" grpId="0" build="p" autoUpdateAnimBg="0"/>
      <p:bldP spid="20510" grpId="0" build="p" autoUpdateAnimBg="0"/>
      <p:bldP spid="20511" grpId="0" build="p" autoUpdateAnimBg="0"/>
      <p:bldP spid="20512" grpId="0" build="p" autoUpdateAnimBg="0"/>
      <p:bldP spid="20514" grpId="0" build="p" autoUpdateAnimBg="0"/>
      <p:bldP spid="20515" grpId="0" build="p" autoUpdateAnimBg="0"/>
      <p:bldP spid="20516" grpId="0" build="p" autoUpdateAnimBg="0"/>
      <p:bldP spid="20517" grpId="0" build="p" autoUpdateAnimBg="0"/>
      <p:bldP spid="20518" grpId="0" build="p" autoUpdateAnimBg="0"/>
      <p:bldP spid="20519" grpId="0" build="p" autoUpdateAnimBg="0"/>
      <p:bldP spid="20550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5184B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895600" y="3581400"/>
            <a:ext cx="4876800" cy="2057400"/>
          </a:xfrm>
          <a:noFill/>
        </p:spPr>
        <p:txBody>
          <a:bodyPr/>
          <a:lstStyle/>
          <a:p>
            <a:pPr>
              <a:lnSpc>
                <a:spcPct val="150000"/>
              </a:lnSpc>
              <a:buClr>
                <a:schemeClr val="tx1"/>
              </a:buClr>
              <a:buFont typeface="Monotype Sorts" pitchFamily="2" charset="2"/>
              <a:buChar char="u"/>
            </a:pPr>
            <a:r>
              <a:rPr lang="nl-NL" sz="2800" b="1" smtClean="0">
                <a:solidFill>
                  <a:srgbClr val="EAEC5E"/>
                </a:solidFill>
              </a:rPr>
              <a:t>Aramidfasern.</a:t>
            </a:r>
            <a:endParaRPr lang="nl-NL" sz="2800" b="1" smtClean="0"/>
          </a:p>
          <a:p>
            <a:pPr>
              <a:lnSpc>
                <a:spcPct val="150000"/>
              </a:lnSpc>
              <a:buClr>
                <a:schemeClr val="tx1"/>
              </a:buClr>
              <a:buFont typeface="Monotype Sorts" pitchFamily="2" charset="2"/>
              <a:buChar char="u"/>
            </a:pPr>
            <a:r>
              <a:rPr lang="nl-NL" sz="2800" b="1" smtClean="0">
                <a:solidFill>
                  <a:srgbClr val="EAEC5E"/>
                </a:solidFill>
              </a:rPr>
              <a:t>Kohlenstoffasern.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Monotype Sorts" pitchFamily="2" charset="2"/>
              <a:buChar char="u"/>
            </a:pPr>
            <a:r>
              <a:rPr lang="nl-NL" sz="2800" b="1" smtClean="0">
                <a:solidFill>
                  <a:srgbClr val="EAEC5E"/>
                </a:solidFill>
              </a:rPr>
              <a:t>Glasfasern.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839200" cy="990600"/>
          </a:xfrm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nl-NL" sz="3200" b="1" smtClean="0">
                <a:solidFill>
                  <a:srgbClr val="CECE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</a:t>
            </a:r>
            <a:r>
              <a:rPr lang="nl-NL" sz="2800" b="1" smtClean="0">
                <a:solidFill>
                  <a:srgbClr val="CECE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 </a:t>
            </a:r>
            <a:r>
              <a:rPr lang="nl-NL" sz="3200" b="1" smtClean="0">
                <a:solidFill>
                  <a:srgbClr val="CECE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Z</a:t>
            </a:r>
            <a:r>
              <a:rPr lang="nl-NL" sz="2800" b="1" smtClean="0">
                <a:solidFill>
                  <a:srgbClr val="CECE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USAMMENSTELLUNG  </a:t>
            </a:r>
            <a:r>
              <a:rPr lang="nl-NL" sz="3200" b="1" smtClean="0">
                <a:solidFill>
                  <a:srgbClr val="CECE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</a:t>
            </a:r>
            <a:r>
              <a:rPr lang="nl-NL" sz="2800" b="1" smtClean="0">
                <a:solidFill>
                  <a:srgbClr val="CECE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OMPOSITE :</a:t>
            </a:r>
            <a:br>
              <a:rPr lang="nl-NL" sz="2800" b="1" smtClean="0">
                <a:solidFill>
                  <a:srgbClr val="CECE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nl-NL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</a:t>
            </a:r>
            <a:r>
              <a:rPr lang="nl-NL" sz="28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ERSTÄRKUNG 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-4763" y="1976438"/>
            <a:ext cx="9077326" cy="1157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2800">
                <a:solidFill>
                  <a:schemeClr val="tx1"/>
                </a:solidFill>
              </a:rPr>
              <a:t>Häufigst verwendete fasern</a:t>
            </a:r>
          </a:p>
          <a:p>
            <a:pPr algn="ctr">
              <a:spcBef>
                <a:spcPct val="50000"/>
              </a:spcBef>
            </a:pPr>
            <a:r>
              <a:rPr lang="nl-NL" sz="2800">
                <a:solidFill>
                  <a:schemeClr val="tx1"/>
                </a:solidFill>
              </a:rPr>
              <a:t>für Konstruktionsmaterialien :</a:t>
            </a:r>
          </a:p>
        </p:txBody>
      </p:sp>
      <p:sp>
        <p:nvSpPr>
          <p:cNvPr id="22533" name="AutoShape 5"/>
          <p:cNvSpPr>
            <a:spLocks noChangeArrowheads="1"/>
          </p:cNvSpPr>
          <p:nvPr/>
        </p:nvSpPr>
        <p:spPr bwMode="auto">
          <a:xfrm flipH="1">
            <a:off x="6254750" y="920750"/>
            <a:ext cx="596900" cy="215900"/>
          </a:xfrm>
          <a:prstGeom prst="rightArrow">
            <a:avLst>
              <a:gd name="adj1" fmla="val 50000"/>
              <a:gd name="adj2" fmla="val 138248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  <p:sp>
        <p:nvSpPr>
          <p:cNvPr id="22534" name="AutoShape 6"/>
          <p:cNvSpPr>
            <a:spLocks noChangeArrowheads="1"/>
          </p:cNvSpPr>
          <p:nvPr/>
        </p:nvSpPr>
        <p:spPr bwMode="auto">
          <a:xfrm>
            <a:off x="2444750" y="920750"/>
            <a:ext cx="596900" cy="215900"/>
          </a:xfrm>
          <a:prstGeom prst="rightArrow">
            <a:avLst>
              <a:gd name="adj1" fmla="val 50000"/>
              <a:gd name="adj2" fmla="val 138248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5184B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839200" cy="990600"/>
          </a:xfrm>
        </p:spPr>
        <p:txBody>
          <a:bodyPr/>
          <a:lstStyle/>
          <a:p>
            <a:pPr>
              <a:defRPr/>
            </a:pPr>
            <a:r>
              <a:rPr lang="nl-NL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</a:t>
            </a:r>
            <a:r>
              <a:rPr lang="nl-NL" sz="28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.1. </a:t>
            </a:r>
            <a:r>
              <a:rPr lang="nl-NL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</a:t>
            </a:r>
            <a:r>
              <a:rPr lang="nl-NL" sz="28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ERGLEICH</a:t>
            </a:r>
            <a:r>
              <a:rPr lang="nl-NL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E</a:t>
            </a:r>
            <a:r>
              <a:rPr lang="nl-NL" sz="28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IGENSCHAFTEN</a:t>
            </a:r>
            <a:r>
              <a:rPr lang="nl-NL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F</a:t>
            </a:r>
            <a:r>
              <a:rPr lang="nl-NL" sz="28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ASERN</a:t>
            </a:r>
            <a:r>
              <a:rPr lang="nl-NL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5389563" y="2662238"/>
            <a:ext cx="1625600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nl-NL" sz="2800">
                <a:solidFill>
                  <a:srgbClr val="EAEC5E"/>
                </a:solidFill>
              </a:rPr>
              <a:t>Kohlen-stoff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7446963" y="3057525"/>
            <a:ext cx="95250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20000"/>
              </a:spcBef>
            </a:pPr>
            <a:r>
              <a:rPr lang="nl-NL" sz="2800">
                <a:solidFill>
                  <a:srgbClr val="EAEC5E"/>
                </a:solidFill>
              </a:rPr>
              <a:t>Glas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3789363" y="3057525"/>
            <a:ext cx="14065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20000"/>
              </a:spcBef>
            </a:pPr>
            <a:r>
              <a:rPr lang="nl-NL" sz="2800">
                <a:solidFill>
                  <a:srgbClr val="EAEC5E"/>
                </a:solidFill>
              </a:rPr>
              <a:t>Aramid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893763" y="3819525"/>
            <a:ext cx="20415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20000"/>
              </a:spcBef>
            </a:pPr>
            <a:r>
              <a:rPr lang="nl-NL" sz="2800">
                <a:solidFill>
                  <a:srgbClr val="EAEC5E"/>
                </a:solidFill>
              </a:rPr>
              <a:t>Spannkraft</a:t>
            </a: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893763" y="5343525"/>
            <a:ext cx="190500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nl-NL" sz="2800">
                <a:solidFill>
                  <a:srgbClr val="EAEC5E"/>
                </a:solidFill>
              </a:rPr>
              <a:t>Deflektion</a:t>
            </a:r>
            <a:endParaRPr lang="nl-NL" sz="2800">
              <a:solidFill>
                <a:srgbClr val="EAEC5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893763" y="4581525"/>
            <a:ext cx="11906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20000"/>
              </a:spcBef>
            </a:pPr>
            <a:r>
              <a:rPr lang="nl-NL" sz="2800">
                <a:solidFill>
                  <a:srgbClr val="EAEC5E"/>
                </a:solidFill>
              </a:rPr>
              <a:t>Druck</a:t>
            </a: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893763" y="6105525"/>
            <a:ext cx="2236787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20000"/>
              </a:spcBef>
            </a:pPr>
            <a:r>
              <a:rPr lang="nl-NL" sz="2800">
                <a:solidFill>
                  <a:srgbClr val="EAEC5E"/>
                </a:solidFill>
              </a:rPr>
              <a:t>Stoß/Schlag</a:t>
            </a: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284163" y="2676525"/>
            <a:ext cx="3454400" cy="904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nl-NL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Eigenschaften/</a:t>
            </a:r>
          </a:p>
          <a:p>
            <a:pPr algn="ctr">
              <a:spcBef>
                <a:spcPct val="20000"/>
              </a:spcBef>
              <a:defRPr/>
            </a:pPr>
            <a:r>
              <a:rPr lang="nl-NL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Widerstandsfähigkeit</a:t>
            </a: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3957638" y="1914525"/>
            <a:ext cx="465772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nl-NL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Fasern</a:t>
            </a:r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>
            <a:off x="8763000" y="1835150"/>
            <a:ext cx="0" cy="4787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>
            <a:off x="311150" y="3657600"/>
            <a:ext cx="8445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7902" name="Line 14"/>
          <p:cNvSpPr>
            <a:spLocks noChangeShapeType="1"/>
          </p:cNvSpPr>
          <p:nvPr/>
        </p:nvSpPr>
        <p:spPr bwMode="auto">
          <a:xfrm>
            <a:off x="3733800" y="1835150"/>
            <a:ext cx="0" cy="4787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>
            <a:off x="3733800" y="1828800"/>
            <a:ext cx="5022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  <p:sp>
        <p:nvSpPr>
          <p:cNvPr id="37904" name="Line 16"/>
          <p:cNvSpPr>
            <a:spLocks noChangeShapeType="1"/>
          </p:cNvSpPr>
          <p:nvPr/>
        </p:nvSpPr>
        <p:spPr bwMode="auto">
          <a:xfrm>
            <a:off x="311150" y="4495800"/>
            <a:ext cx="8445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7905" name="Line 17"/>
          <p:cNvSpPr>
            <a:spLocks noChangeShapeType="1"/>
          </p:cNvSpPr>
          <p:nvPr/>
        </p:nvSpPr>
        <p:spPr bwMode="auto">
          <a:xfrm>
            <a:off x="311150" y="5257800"/>
            <a:ext cx="8445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7906" name="Line 18"/>
          <p:cNvSpPr>
            <a:spLocks noChangeShapeType="1"/>
          </p:cNvSpPr>
          <p:nvPr/>
        </p:nvSpPr>
        <p:spPr bwMode="auto">
          <a:xfrm>
            <a:off x="311150" y="5943600"/>
            <a:ext cx="8445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3571" name="Line 19"/>
          <p:cNvSpPr>
            <a:spLocks noChangeShapeType="1"/>
          </p:cNvSpPr>
          <p:nvPr/>
        </p:nvSpPr>
        <p:spPr bwMode="auto">
          <a:xfrm>
            <a:off x="311150" y="6629400"/>
            <a:ext cx="8445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  <p:sp>
        <p:nvSpPr>
          <p:cNvPr id="23572" name="Line 20"/>
          <p:cNvSpPr>
            <a:spLocks noChangeShapeType="1"/>
          </p:cNvSpPr>
          <p:nvPr/>
        </p:nvSpPr>
        <p:spPr bwMode="auto">
          <a:xfrm>
            <a:off x="304800" y="2590800"/>
            <a:ext cx="0" cy="4032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  <p:sp>
        <p:nvSpPr>
          <p:cNvPr id="37909" name="Line 21"/>
          <p:cNvSpPr>
            <a:spLocks noChangeShapeType="1"/>
          </p:cNvSpPr>
          <p:nvPr/>
        </p:nvSpPr>
        <p:spPr bwMode="auto">
          <a:xfrm>
            <a:off x="5334000" y="2673350"/>
            <a:ext cx="0" cy="3949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7910" name="Line 22"/>
          <p:cNvSpPr>
            <a:spLocks noChangeShapeType="1"/>
          </p:cNvSpPr>
          <p:nvPr/>
        </p:nvSpPr>
        <p:spPr bwMode="auto">
          <a:xfrm>
            <a:off x="7086600" y="2673350"/>
            <a:ext cx="0" cy="3949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3860800" y="4733925"/>
            <a:ext cx="1473200" cy="273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  <a:defRPr/>
            </a:pPr>
            <a:r>
              <a:rPr lang="nl-NL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gdings" pitchFamily="2" charset="2"/>
              </a:rPr>
              <a:t></a:t>
            </a:r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3789363" y="3895725"/>
            <a:ext cx="1473200" cy="285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  <a:defRPr/>
            </a:pPr>
            <a:r>
              <a:rPr lang="nl-NL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gdings" pitchFamily="2" charset="2"/>
              </a:rPr>
              <a:t></a:t>
            </a:r>
          </a:p>
        </p:txBody>
      </p:sp>
      <p:sp>
        <p:nvSpPr>
          <p:cNvPr id="23577" name="Rectangle 25"/>
          <p:cNvSpPr>
            <a:spLocks noChangeArrowheads="1"/>
          </p:cNvSpPr>
          <p:nvPr/>
        </p:nvSpPr>
        <p:spPr bwMode="auto">
          <a:xfrm>
            <a:off x="3860800" y="5495925"/>
            <a:ext cx="1473200" cy="273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  <a:defRPr/>
            </a:pPr>
            <a:r>
              <a:rPr lang="nl-NL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gdings" pitchFamily="2" charset="2"/>
              </a:rPr>
              <a:t></a:t>
            </a:r>
          </a:p>
        </p:txBody>
      </p:sp>
      <p:sp>
        <p:nvSpPr>
          <p:cNvPr id="23578" name="Rectangle 26"/>
          <p:cNvSpPr>
            <a:spLocks noChangeArrowheads="1"/>
          </p:cNvSpPr>
          <p:nvPr/>
        </p:nvSpPr>
        <p:spPr bwMode="auto">
          <a:xfrm>
            <a:off x="3886200" y="6181725"/>
            <a:ext cx="1473200" cy="273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  <a:defRPr/>
            </a:pPr>
            <a:r>
              <a:rPr lang="nl-NL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gdings" pitchFamily="2" charset="2"/>
              </a:rPr>
              <a:t></a:t>
            </a:r>
          </a:p>
        </p:txBody>
      </p:sp>
      <p:sp>
        <p:nvSpPr>
          <p:cNvPr id="23579" name="Rectangle 27"/>
          <p:cNvSpPr>
            <a:spLocks noChangeArrowheads="1"/>
          </p:cNvSpPr>
          <p:nvPr/>
        </p:nvSpPr>
        <p:spPr bwMode="auto">
          <a:xfrm>
            <a:off x="5613400" y="4733925"/>
            <a:ext cx="1473200" cy="273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  <a:defRPr/>
            </a:pPr>
            <a:r>
              <a:rPr lang="nl-NL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gdings" pitchFamily="2" charset="2"/>
              </a:rPr>
              <a:t></a:t>
            </a:r>
          </a:p>
        </p:txBody>
      </p:sp>
      <p:sp>
        <p:nvSpPr>
          <p:cNvPr id="23580" name="Rectangle 28"/>
          <p:cNvSpPr>
            <a:spLocks noChangeArrowheads="1"/>
          </p:cNvSpPr>
          <p:nvPr/>
        </p:nvSpPr>
        <p:spPr bwMode="auto">
          <a:xfrm>
            <a:off x="5465763" y="3895725"/>
            <a:ext cx="1473200" cy="285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  <a:defRPr/>
            </a:pPr>
            <a:r>
              <a:rPr lang="nl-NL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gdings" pitchFamily="2" charset="2"/>
              </a:rPr>
              <a:t></a:t>
            </a:r>
          </a:p>
        </p:txBody>
      </p:sp>
      <p:sp>
        <p:nvSpPr>
          <p:cNvPr id="23581" name="Rectangle 29"/>
          <p:cNvSpPr>
            <a:spLocks noChangeArrowheads="1"/>
          </p:cNvSpPr>
          <p:nvPr/>
        </p:nvSpPr>
        <p:spPr bwMode="auto">
          <a:xfrm>
            <a:off x="5613400" y="5495925"/>
            <a:ext cx="1473200" cy="273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  <a:defRPr/>
            </a:pPr>
            <a:r>
              <a:rPr lang="nl-NL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gdings" pitchFamily="2" charset="2"/>
              </a:rPr>
              <a:t></a:t>
            </a:r>
          </a:p>
        </p:txBody>
      </p:sp>
      <p:sp>
        <p:nvSpPr>
          <p:cNvPr id="23582" name="Rectangle 30"/>
          <p:cNvSpPr>
            <a:spLocks noChangeArrowheads="1"/>
          </p:cNvSpPr>
          <p:nvPr/>
        </p:nvSpPr>
        <p:spPr bwMode="auto">
          <a:xfrm>
            <a:off x="5715000" y="6181725"/>
            <a:ext cx="1473200" cy="273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  <a:defRPr/>
            </a:pPr>
            <a:r>
              <a:rPr lang="nl-NL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gdings" pitchFamily="2" charset="2"/>
              </a:rPr>
              <a:t></a:t>
            </a:r>
          </a:p>
        </p:txBody>
      </p:sp>
      <p:sp>
        <p:nvSpPr>
          <p:cNvPr id="23583" name="Rectangle 31"/>
          <p:cNvSpPr>
            <a:spLocks noChangeArrowheads="1"/>
          </p:cNvSpPr>
          <p:nvPr/>
        </p:nvSpPr>
        <p:spPr bwMode="auto">
          <a:xfrm>
            <a:off x="7289800" y="4733925"/>
            <a:ext cx="1473200" cy="273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  <a:defRPr/>
            </a:pPr>
            <a:r>
              <a:rPr lang="nl-NL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gdings" pitchFamily="2" charset="2"/>
              </a:rPr>
              <a:t></a:t>
            </a:r>
          </a:p>
        </p:txBody>
      </p:sp>
      <p:sp>
        <p:nvSpPr>
          <p:cNvPr id="23584" name="Rectangle 32"/>
          <p:cNvSpPr>
            <a:spLocks noChangeArrowheads="1"/>
          </p:cNvSpPr>
          <p:nvPr/>
        </p:nvSpPr>
        <p:spPr bwMode="auto">
          <a:xfrm>
            <a:off x="7218363" y="3895725"/>
            <a:ext cx="1473200" cy="285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  <a:defRPr/>
            </a:pPr>
            <a:r>
              <a:rPr lang="nl-NL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gdings" pitchFamily="2" charset="2"/>
              </a:rPr>
              <a:t></a:t>
            </a:r>
          </a:p>
        </p:txBody>
      </p:sp>
      <p:sp>
        <p:nvSpPr>
          <p:cNvPr id="23585" name="Rectangle 33"/>
          <p:cNvSpPr>
            <a:spLocks noChangeArrowheads="1"/>
          </p:cNvSpPr>
          <p:nvPr/>
        </p:nvSpPr>
        <p:spPr bwMode="auto">
          <a:xfrm>
            <a:off x="7289800" y="5495925"/>
            <a:ext cx="1473200" cy="273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  <a:defRPr/>
            </a:pPr>
            <a:r>
              <a:rPr lang="nl-NL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gdings" pitchFamily="2" charset="2"/>
              </a:rPr>
              <a:t></a:t>
            </a:r>
          </a:p>
        </p:txBody>
      </p:sp>
      <p:sp>
        <p:nvSpPr>
          <p:cNvPr id="23586" name="Rectangle 34"/>
          <p:cNvSpPr>
            <a:spLocks noChangeArrowheads="1"/>
          </p:cNvSpPr>
          <p:nvPr/>
        </p:nvSpPr>
        <p:spPr bwMode="auto">
          <a:xfrm>
            <a:off x="7289800" y="6181725"/>
            <a:ext cx="1473200" cy="273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  <a:defRPr/>
            </a:pPr>
            <a:r>
              <a:rPr lang="nl-NL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gdings" pitchFamily="2" charset="2"/>
              </a:rPr>
              <a:t></a:t>
            </a:r>
          </a:p>
        </p:txBody>
      </p:sp>
      <p:sp>
        <p:nvSpPr>
          <p:cNvPr id="23587" name="Line 35"/>
          <p:cNvSpPr>
            <a:spLocks noChangeShapeType="1"/>
          </p:cNvSpPr>
          <p:nvPr/>
        </p:nvSpPr>
        <p:spPr bwMode="auto">
          <a:xfrm>
            <a:off x="304800" y="2590800"/>
            <a:ext cx="3429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5184B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ChangeArrowheads="1"/>
          </p:cNvSpPr>
          <p:nvPr/>
        </p:nvSpPr>
        <p:spPr bwMode="auto">
          <a:xfrm>
            <a:off x="3511550" y="4425950"/>
            <a:ext cx="5473700" cy="9779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114F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prstShdw prst="shdw17" dist="17961" dir="13500000">
              <a:srgbClr val="0A2F97"/>
            </a:prstShdw>
          </a:effectLst>
        </p:spPr>
        <p:txBody>
          <a:bodyPr wrap="none" anchor="ctr"/>
          <a:lstStyle/>
          <a:p>
            <a:endParaRPr lang="sk-SK"/>
          </a:p>
        </p:txBody>
      </p:sp>
      <p:sp>
        <p:nvSpPr>
          <p:cNvPr id="38915" name="AutoShape 3"/>
          <p:cNvSpPr>
            <a:spLocks noChangeArrowheads="1"/>
          </p:cNvSpPr>
          <p:nvPr/>
        </p:nvSpPr>
        <p:spPr bwMode="auto">
          <a:xfrm>
            <a:off x="3511550" y="3130550"/>
            <a:ext cx="5473700" cy="9779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114F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prstShdw prst="shdw17" dist="17961" dir="13500000">
              <a:srgbClr val="0A2F97"/>
            </a:prstShdw>
          </a:effectLst>
        </p:spPr>
        <p:txBody>
          <a:bodyPr wrap="none" anchor="ctr"/>
          <a:lstStyle/>
          <a:p>
            <a:endParaRPr lang="sk-SK"/>
          </a:p>
        </p:txBody>
      </p:sp>
      <p:sp>
        <p:nvSpPr>
          <p:cNvPr id="38916" name="AutoShape 4"/>
          <p:cNvSpPr>
            <a:spLocks noChangeArrowheads="1"/>
          </p:cNvSpPr>
          <p:nvPr/>
        </p:nvSpPr>
        <p:spPr bwMode="auto">
          <a:xfrm>
            <a:off x="3511550" y="1835150"/>
            <a:ext cx="5473700" cy="9779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114F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prstShdw prst="shdw17" dist="17961" dir="13500000">
              <a:srgbClr val="0A2F97"/>
            </a:prstShdw>
          </a:effectLst>
        </p:spPr>
        <p:txBody>
          <a:bodyPr wrap="none" anchor="ctr"/>
          <a:lstStyle/>
          <a:p>
            <a:endParaRPr lang="sk-SK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8991600" cy="990600"/>
          </a:xfrm>
        </p:spPr>
        <p:txBody>
          <a:bodyPr/>
          <a:lstStyle/>
          <a:p>
            <a:pPr>
              <a:defRPr/>
            </a:pPr>
            <a:r>
              <a:rPr lang="nl-NL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4.</a:t>
            </a:r>
            <a:r>
              <a:rPr lang="nl-NL" sz="28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nl-NL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 Ü</a:t>
            </a:r>
            <a:r>
              <a:rPr lang="nl-NL" sz="28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BERSICHT </a:t>
            </a:r>
            <a:r>
              <a:rPr lang="nl-NL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</a:t>
            </a:r>
            <a:r>
              <a:rPr lang="nl-NL" sz="28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NWENDUNG </a:t>
            </a:r>
            <a:r>
              <a:rPr lang="nl-NL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</a:t>
            </a:r>
            <a:r>
              <a:rPr lang="nl-NL" sz="28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LASFASERN</a:t>
            </a:r>
            <a:r>
              <a:rPr lang="nl-NL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38918" name="AutoShape 6"/>
          <p:cNvSpPr>
            <a:spLocks noChangeArrowheads="1"/>
          </p:cNvSpPr>
          <p:nvPr/>
        </p:nvSpPr>
        <p:spPr bwMode="auto">
          <a:xfrm>
            <a:off x="165100" y="5803900"/>
            <a:ext cx="2641600" cy="7366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114F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>
            <a:prstShdw prst="shdw17" dist="17961" dir="2700000">
              <a:srgbClr val="0A2F97"/>
            </a:prstShdw>
          </a:effectLst>
        </p:spPr>
        <p:txBody>
          <a:bodyPr wrap="none" anchor="ctr"/>
          <a:lstStyle/>
          <a:p>
            <a:endParaRPr lang="sk-SK"/>
          </a:p>
        </p:txBody>
      </p:sp>
      <p:sp>
        <p:nvSpPr>
          <p:cNvPr id="38919" name="AutoShape 7"/>
          <p:cNvSpPr>
            <a:spLocks noChangeArrowheads="1"/>
          </p:cNvSpPr>
          <p:nvPr/>
        </p:nvSpPr>
        <p:spPr bwMode="auto">
          <a:xfrm>
            <a:off x="158750" y="4578350"/>
            <a:ext cx="2654300" cy="7493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114F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0A2F97"/>
            </a:prstShdw>
          </a:effectLst>
        </p:spPr>
        <p:txBody>
          <a:bodyPr wrap="none" anchor="ctr"/>
          <a:lstStyle/>
          <a:p>
            <a:endParaRPr lang="sk-SK"/>
          </a:p>
        </p:txBody>
      </p:sp>
      <p:sp>
        <p:nvSpPr>
          <p:cNvPr id="38920" name="AutoShape 8"/>
          <p:cNvSpPr>
            <a:spLocks noChangeArrowheads="1"/>
          </p:cNvSpPr>
          <p:nvPr/>
        </p:nvSpPr>
        <p:spPr bwMode="auto">
          <a:xfrm>
            <a:off x="158750" y="1987550"/>
            <a:ext cx="2654300" cy="7493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114F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0A2F97"/>
            </a:prstShdw>
          </a:effectLst>
        </p:spPr>
        <p:txBody>
          <a:bodyPr wrap="none" anchor="ctr"/>
          <a:lstStyle/>
          <a:p>
            <a:endParaRPr lang="sk-SK"/>
          </a:p>
        </p:txBody>
      </p:sp>
      <p:sp>
        <p:nvSpPr>
          <p:cNvPr id="38921" name="AutoShape 9"/>
          <p:cNvSpPr>
            <a:spLocks noChangeArrowheads="1"/>
          </p:cNvSpPr>
          <p:nvPr/>
        </p:nvSpPr>
        <p:spPr bwMode="auto">
          <a:xfrm>
            <a:off x="158750" y="3282950"/>
            <a:ext cx="2654300" cy="7493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114F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0A2F97"/>
            </a:prstShdw>
          </a:effectLst>
        </p:spPr>
        <p:txBody>
          <a:bodyPr wrap="none" anchor="ctr"/>
          <a:lstStyle/>
          <a:p>
            <a:endParaRPr lang="sk-SK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452438" y="5862638"/>
            <a:ext cx="2371725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nl-NL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 - Glas</a:t>
            </a:r>
          </a:p>
        </p:txBody>
      </p:sp>
      <p:sp>
        <p:nvSpPr>
          <p:cNvPr id="38923" name="AutoShape 11"/>
          <p:cNvSpPr>
            <a:spLocks noChangeArrowheads="1"/>
          </p:cNvSpPr>
          <p:nvPr/>
        </p:nvSpPr>
        <p:spPr bwMode="auto">
          <a:xfrm>
            <a:off x="3517900" y="5727700"/>
            <a:ext cx="5461000" cy="9652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114F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  <a:effectLst>
            <a:prstShdw prst="shdw17" dist="17961" dir="13500000">
              <a:srgbClr val="0A2F97"/>
            </a:prstShdw>
          </a:effectLst>
        </p:spPr>
        <p:txBody>
          <a:bodyPr wrap="none" anchor="ctr"/>
          <a:lstStyle/>
          <a:p>
            <a:endParaRPr lang="sk-SK"/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452438" y="4665663"/>
            <a:ext cx="2371725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nl-NL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 - Glas</a:t>
            </a: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452438" y="3348038"/>
            <a:ext cx="2371725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nl-NL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 - Glas</a:t>
            </a: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452438" y="2052638"/>
            <a:ext cx="2371725" cy="588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nl-NL" sz="3200">
                <a:solidFill>
                  <a:srgbClr val="EAEC5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 </a:t>
            </a:r>
            <a:r>
              <a:rPr lang="nl-NL" sz="2800">
                <a:solidFill>
                  <a:srgbClr val="EAEC5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Glas</a:t>
            </a: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3652838" y="5938838"/>
            <a:ext cx="4810125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lvl="1">
              <a:spcBef>
                <a:spcPct val="20000"/>
              </a:spcBef>
              <a:defRPr/>
            </a:pPr>
            <a:r>
              <a:rPr lang="nl-NL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Reinforcement glas</a:t>
            </a:r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3652838" y="4643438"/>
            <a:ext cx="4810125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lvl="1">
              <a:spcBef>
                <a:spcPct val="20000"/>
              </a:spcBef>
              <a:defRPr/>
            </a:pPr>
            <a:r>
              <a:rPr lang="nl-NL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Di-electric glas</a:t>
            </a:r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3652838" y="3348038"/>
            <a:ext cx="4810125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lvl="1">
              <a:spcBef>
                <a:spcPct val="20000"/>
              </a:spcBef>
              <a:defRPr/>
            </a:pPr>
            <a:r>
              <a:rPr lang="nl-NL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Chemical glas</a:t>
            </a: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3652838" y="2052638"/>
            <a:ext cx="4810125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lvl="1">
              <a:spcBef>
                <a:spcPct val="20000"/>
              </a:spcBef>
              <a:defRPr/>
            </a:pPr>
            <a:r>
              <a:rPr lang="nl-NL" sz="2800">
                <a:solidFill>
                  <a:srgbClr val="EAEC5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Electrical glas</a:t>
            </a:r>
          </a:p>
        </p:txBody>
      </p:sp>
      <p:sp>
        <p:nvSpPr>
          <p:cNvPr id="38931" name="AutoShape 20"/>
          <p:cNvSpPr>
            <a:spLocks noChangeArrowheads="1"/>
          </p:cNvSpPr>
          <p:nvPr/>
        </p:nvSpPr>
        <p:spPr bwMode="auto">
          <a:xfrm>
            <a:off x="2978150" y="2292350"/>
            <a:ext cx="444500" cy="292100"/>
          </a:xfrm>
          <a:prstGeom prst="rightArrow">
            <a:avLst>
              <a:gd name="adj1" fmla="val 50000"/>
              <a:gd name="adj2" fmla="val 81378"/>
            </a:avLst>
          </a:prstGeom>
          <a:solidFill>
            <a:srgbClr val="EAEC5E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8C8E38"/>
            </a:prstShdw>
          </a:effectLst>
        </p:spPr>
        <p:txBody>
          <a:bodyPr wrap="none" anchor="ctr"/>
          <a:lstStyle/>
          <a:p>
            <a:endParaRPr lang="sk-SK"/>
          </a:p>
        </p:txBody>
      </p:sp>
      <p:sp>
        <p:nvSpPr>
          <p:cNvPr id="38932" name="AutoShape 21"/>
          <p:cNvSpPr>
            <a:spLocks noChangeArrowheads="1"/>
          </p:cNvSpPr>
          <p:nvPr/>
        </p:nvSpPr>
        <p:spPr bwMode="auto">
          <a:xfrm>
            <a:off x="2978150" y="3587750"/>
            <a:ext cx="444500" cy="292100"/>
          </a:xfrm>
          <a:prstGeom prst="rightArrow">
            <a:avLst>
              <a:gd name="adj1" fmla="val 50000"/>
              <a:gd name="adj2" fmla="val 81378"/>
            </a:avLst>
          </a:prstGeom>
          <a:solidFill>
            <a:srgbClr val="EAEC5E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8C8E38"/>
            </a:prstShdw>
          </a:effectLst>
        </p:spPr>
        <p:txBody>
          <a:bodyPr wrap="none" anchor="ctr"/>
          <a:lstStyle/>
          <a:p>
            <a:endParaRPr lang="sk-SK"/>
          </a:p>
        </p:txBody>
      </p:sp>
      <p:sp>
        <p:nvSpPr>
          <p:cNvPr id="38933" name="AutoShape 22"/>
          <p:cNvSpPr>
            <a:spLocks noChangeArrowheads="1"/>
          </p:cNvSpPr>
          <p:nvPr/>
        </p:nvSpPr>
        <p:spPr bwMode="auto">
          <a:xfrm>
            <a:off x="2978150" y="4730750"/>
            <a:ext cx="444500" cy="292100"/>
          </a:xfrm>
          <a:prstGeom prst="rightArrow">
            <a:avLst>
              <a:gd name="adj1" fmla="val 50000"/>
              <a:gd name="adj2" fmla="val 81378"/>
            </a:avLst>
          </a:prstGeom>
          <a:solidFill>
            <a:srgbClr val="EAEC5E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8C8E38"/>
            </a:prstShdw>
          </a:effectLst>
        </p:spPr>
        <p:txBody>
          <a:bodyPr wrap="none" anchor="ctr"/>
          <a:lstStyle/>
          <a:p>
            <a:endParaRPr lang="sk-SK"/>
          </a:p>
        </p:txBody>
      </p:sp>
      <p:sp>
        <p:nvSpPr>
          <p:cNvPr id="38934" name="AutoShape 23"/>
          <p:cNvSpPr>
            <a:spLocks noChangeArrowheads="1"/>
          </p:cNvSpPr>
          <p:nvPr/>
        </p:nvSpPr>
        <p:spPr bwMode="auto">
          <a:xfrm>
            <a:off x="2971800" y="6019800"/>
            <a:ext cx="444500" cy="292100"/>
          </a:xfrm>
          <a:prstGeom prst="rightArrow">
            <a:avLst>
              <a:gd name="adj1" fmla="val 50000"/>
              <a:gd name="adj2" fmla="val 81378"/>
            </a:avLst>
          </a:prstGeom>
          <a:solidFill>
            <a:srgbClr val="EAEC5E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8C8E38"/>
            </a:prstShdw>
          </a:effectLst>
        </p:spPr>
        <p:txBody>
          <a:bodyPr wrap="none" anchor="ctr"/>
          <a:lstStyle/>
          <a:p>
            <a:endParaRPr lang="sk-SK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5184B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ChangeArrowheads="1"/>
          </p:cNvSpPr>
          <p:nvPr/>
        </p:nvSpPr>
        <p:spPr bwMode="auto">
          <a:xfrm>
            <a:off x="76200" y="1676400"/>
            <a:ext cx="8991600" cy="51054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3365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924800" cy="5105400"/>
          </a:xfrm>
          <a:noFill/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nl-NL" sz="2800" b="1" smtClean="0"/>
              <a:t>Härter und (polymerisations-) Akzelerator.</a:t>
            </a:r>
          </a:p>
          <a:p>
            <a:pPr lvl="1">
              <a:buFontTx/>
              <a:buNone/>
            </a:pPr>
            <a:r>
              <a:rPr lang="nl-NL" sz="2400" smtClean="0"/>
              <a:t>Peroxyd.</a:t>
            </a:r>
          </a:p>
          <a:p>
            <a:pPr lvl="1">
              <a:buFontTx/>
              <a:buNone/>
            </a:pPr>
            <a:r>
              <a:rPr lang="nl-NL" sz="2400" smtClean="0"/>
              <a:t>Metallsalze, Amines (Aluminiumhydroxyd...).</a:t>
            </a:r>
          </a:p>
          <a:p>
            <a:pPr lvl="1">
              <a:buFontTx/>
              <a:buNone/>
            </a:pPr>
            <a:endParaRPr lang="nl-NL" sz="800" b="1" smtClean="0"/>
          </a:p>
          <a:p>
            <a:pPr>
              <a:buFont typeface="Monotype Sorts" pitchFamily="2" charset="2"/>
              <a:buNone/>
            </a:pPr>
            <a:r>
              <a:rPr lang="nl-NL" sz="2800" b="1" smtClean="0"/>
              <a:t>Füllstoffe.  </a:t>
            </a:r>
            <a:endParaRPr lang="nl-NL" sz="2800" b="1" u="sng" smtClean="0"/>
          </a:p>
          <a:p>
            <a:pPr>
              <a:buFont typeface="Monotype Sorts" pitchFamily="2" charset="2"/>
              <a:buNone/>
            </a:pPr>
            <a:r>
              <a:rPr lang="nl-NL" sz="2400" b="1" smtClean="0"/>
              <a:t>	 </a:t>
            </a:r>
            <a:r>
              <a:rPr lang="nl-NL" sz="2400" smtClean="0"/>
              <a:t>Feuerhemmung, Rauchentwicklung...</a:t>
            </a:r>
          </a:p>
          <a:p>
            <a:pPr>
              <a:buFont typeface="Monotype Sorts" pitchFamily="2" charset="2"/>
              <a:buNone/>
            </a:pPr>
            <a:r>
              <a:rPr lang="nl-NL" sz="2400" smtClean="0"/>
              <a:t>	 Lichtschutzmittel (U.V. Stabilisatoren).</a:t>
            </a:r>
          </a:p>
          <a:p>
            <a:pPr>
              <a:buFont typeface="Monotype Sorts" pitchFamily="2" charset="2"/>
              <a:buNone/>
            </a:pPr>
            <a:r>
              <a:rPr lang="nl-NL" sz="2400" u="sng" smtClean="0"/>
              <a:t>	</a:t>
            </a:r>
            <a:r>
              <a:rPr lang="nl-NL" sz="2400" smtClean="0"/>
              <a:t> Leitfähigkeitskomponenten.</a:t>
            </a:r>
          </a:p>
          <a:p>
            <a:pPr>
              <a:buFont typeface="Monotype Sorts" pitchFamily="2" charset="2"/>
              <a:buNone/>
            </a:pPr>
            <a:endParaRPr lang="nl-NL" sz="1400" b="1" u="sng" smtClean="0"/>
          </a:p>
          <a:p>
            <a:pPr>
              <a:buFont typeface="Monotype Sorts" pitchFamily="2" charset="2"/>
              <a:buNone/>
            </a:pPr>
            <a:r>
              <a:rPr lang="nl-NL" sz="2800" b="1" smtClean="0"/>
              <a:t>Farbstoffe. </a:t>
            </a:r>
            <a:endParaRPr lang="nl-NL" sz="2800" b="1" u="sng" smtClean="0"/>
          </a:p>
          <a:p>
            <a:pPr>
              <a:buFont typeface="Monotype Sorts" pitchFamily="2" charset="2"/>
              <a:buNone/>
            </a:pPr>
            <a:r>
              <a:rPr lang="nl-NL" sz="2400" b="1" smtClean="0"/>
              <a:t>	 </a:t>
            </a:r>
            <a:r>
              <a:rPr lang="nl-NL" sz="2400" smtClean="0"/>
              <a:t>Pigmente.</a:t>
            </a:r>
          </a:p>
          <a:p>
            <a:pPr>
              <a:buFont typeface="Monotype Sorts" pitchFamily="2" charset="2"/>
              <a:buNone/>
            </a:pPr>
            <a:r>
              <a:rPr lang="nl-NL" sz="2400" smtClean="0"/>
              <a:t>	 Optische Aufheller...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763000" cy="990600"/>
          </a:xfrm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nl-NL" sz="3200" b="1" smtClean="0">
                <a:solidFill>
                  <a:srgbClr val="CECE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5</a:t>
            </a:r>
            <a:r>
              <a:rPr lang="nl-NL" sz="2800" b="1" smtClean="0">
                <a:solidFill>
                  <a:srgbClr val="CECE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 </a:t>
            </a:r>
            <a:r>
              <a:rPr lang="nl-NL" sz="3200" b="1" smtClean="0">
                <a:solidFill>
                  <a:srgbClr val="CECE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Z</a:t>
            </a:r>
            <a:r>
              <a:rPr lang="nl-NL" sz="2800" b="1" smtClean="0">
                <a:solidFill>
                  <a:srgbClr val="CECE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USAMMENSTELLUNG  </a:t>
            </a:r>
            <a:r>
              <a:rPr lang="nl-NL" sz="3200" b="1" smtClean="0">
                <a:solidFill>
                  <a:srgbClr val="CECE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</a:t>
            </a:r>
            <a:r>
              <a:rPr lang="nl-NL" sz="2800" b="1" smtClean="0">
                <a:solidFill>
                  <a:srgbClr val="CECE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OMPOSITE :</a:t>
            </a:r>
            <a:r>
              <a:rPr lang="nl-NL" sz="28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</a:t>
            </a:r>
            <a:br>
              <a:rPr lang="nl-NL" sz="28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nl-NL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</a:t>
            </a:r>
            <a:r>
              <a:rPr lang="nl-NL" sz="28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DDITIVE und </a:t>
            </a:r>
            <a:r>
              <a:rPr lang="nl-NL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</a:t>
            </a:r>
            <a:r>
              <a:rPr lang="nl-NL" sz="28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ARBEN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528638" y="1671638"/>
            <a:ext cx="46672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Ä"/>
            </a:pPr>
            <a:r>
              <a:rPr lang="nl-NL" b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604838" y="3195638"/>
            <a:ext cx="46672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Ä"/>
            </a:pPr>
            <a:r>
              <a:rPr lang="nl-NL" b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604838" y="5253038"/>
            <a:ext cx="46672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Ä"/>
            </a:pPr>
            <a:r>
              <a:rPr lang="nl-NL" b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>
            <a:off x="692150" y="3124200"/>
            <a:ext cx="7835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9945" name="Line 9"/>
          <p:cNvSpPr>
            <a:spLocks noChangeShapeType="1"/>
          </p:cNvSpPr>
          <p:nvPr/>
        </p:nvSpPr>
        <p:spPr bwMode="auto">
          <a:xfrm>
            <a:off x="692150" y="5181600"/>
            <a:ext cx="7835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1138238" y="3805238"/>
            <a:ext cx="314325" cy="1235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lnSpc>
                <a:spcPct val="55000"/>
              </a:lnSpc>
              <a:spcBef>
                <a:spcPct val="50000"/>
              </a:spcBef>
              <a:buFontTx/>
              <a:buChar char="•"/>
            </a:pPr>
            <a:endParaRPr lang="nl-NL" sz="2800" b="0"/>
          </a:p>
          <a:p>
            <a:pPr>
              <a:lnSpc>
                <a:spcPct val="55000"/>
              </a:lnSpc>
              <a:spcBef>
                <a:spcPct val="50000"/>
              </a:spcBef>
              <a:buFontTx/>
              <a:buChar char="•"/>
            </a:pPr>
            <a:endParaRPr lang="nl-NL" sz="2800" b="0"/>
          </a:p>
          <a:p>
            <a:pPr latinLnBrk="1">
              <a:lnSpc>
                <a:spcPct val="55000"/>
              </a:lnSpc>
              <a:spcBef>
                <a:spcPct val="50000"/>
              </a:spcBef>
              <a:buFontTx/>
              <a:buChar char="•"/>
            </a:pPr>
            <a:endParaRPr lang="nl-NL" sz="2800" b="0"/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1138238" y="2281238"/>
            <a:ext cx="314325" cy="785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lnSpc>
                <a:spcPct val="55000"/>
              </a:lnSpc>
              <a:spcBef>
                <a:spcPct val="50000"/>
              </a:spcBef>
              <a:buFontTx/>
              <a:buChar char="•"/>
            </a:pPr>
            <a:endParaRPr lang="nl-NL" sz="2800" b="0"/>
          </a:p>
          <a:p>
            <a:pPr latinLnBrk="1">
              <a:lnSpc>
                <a:spcPct val="55000"/>
              </a:lnSpc>
              <a:spcBef>
                <a:spcPct val="50000"/>
              </a:spcBef>
              <a:buFontTx/>
              <a:buChar char="•"/>
            </a:pPr>
            <a:endParaRPr lang="nl-NL" sz="2800" b="0"/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1138238" y="5938838"/>
            <a:ext cx="314325" cy="785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lnSpc>
                <a:spcPct val="55000"/>
              </a:lnSpc>
              <a:spcBef>
                <a:spcPct val="50000"/>
              </a:spcBef>
              <a:buFontTx/>
              <a:buChar char="•"/>
            </a:pPr>
            <a:endParaRPr lang="nl-NL" sz="2800" b="0"/>
          </a:p>
          <a:p>
            <a:pPr latinLnBrk="1">
              <a:lnSpc>
                <a:spcPct val="55000"/>
              </a:lnSpc>
              <a:spcBef>
                <a:spcPct val="50000"/>
              </a:spcBef>
              <a:buFontTx/>
              <a:buChar char="•"/>
            </a:pPr>
            <a:endParaRPr lang="nl-NL" sz="2800" b="0"/>
          </a:p>
        </p:txBody>
      </p:sp>
      <p:sp>
        <p:nvSpPr>
          <p:cNvPr id="25613" name="AutoShape 13"/>
          <p:cNvSpPr>
            <a:spLocks noChangeArrowheads="1"/>
          </p:cNvSpPr>
          <p:nvPr/>
        </p:nvSpPr>
        <p:spPr bwMode="auto">
          <a:xfrm flipH="1">
            <a:off x="6788150" y="920750"/>
            <a:ext cx="596900" cy="215900"/>
          </a:xfrm>
          <a:prstGeom prst="rightArrow">
            <a:avLst>
              <a:gd name="adj1" fmla="val 50000"/>
              <a:gd name="adj2" fmla="val 138248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  <p:sp>
        <p:nvSpPr>
          <p:cNvPr id="25614" name="AutoShape 14"/>
          <p:cNvSpPr>
            <a:spLocks noChangeArrowheads="1"/>
          </p:cNvSpPr>
          <p:nvPr/>
        </p:nvSpPr>
        <p:spPr bwMode="auto">
          <a:xfrm>
            <a:off x="1835150" y="920750"/>
            <a:ext cx="596900" cy="215900"/>
          </a:xfrm>
          <a:prstGeom prst="rightArrow">
            <a:avLst>
              <a:gd name="adj1" fmla="val 50000"/>
              <a:gd name="adj2" fmla="val 138248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ChangeArrowheads="1"/>
          </p:cNvSpPr>
          <p:nvPr/>
        </p:nvSpPr>
        <p:spPr bwMode="auto">
          <a:xfrm>
            <a:off x="152400" y="1676400"/>
            <a:ext cx="2743200" cy="1219200"/>
          </a:xfrm>
          <a:prstGeom prst="homePlate">
            <a:avLst>
              <a:gd name="adj" fmla="val 75000"/>
            </a:avLst>
          </a:prstGeom>
          <a:gradFill rotWithShape="0">
            <a:gsLst>
              <a:gs pos="0">
                <a:srgbClr val="114F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0963" name="AutoShape 3"/>
          <p:cNvSpPr>
            <a:spLocks noChangeArrowheads="1"/>
          </p:cNvSpPr>
          <p:nvPr/>
        </p:nvSpPr>
        <p:spPr bwMode="auto">
          <a:xfrm>
            <a:off x="3352800" y="1676400"/>
            <a:ext cx="5638800" cy="50292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3365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581400" y="1828800"/>
            <a:ext cx="5334000" cy="4876800"/>
          </a:xfrm>
          <a:noFill/>
        </p:spPr>
        <p:txBody>
          <a:bodyPr/>
          <a:lstStyle/>
          <a:p>
            <a:pPr>
              <a:lnSpc>
                <a:spcPct val="105000"/>
              </a:lnSpc>
              <a:buClr>
                <a:schemeClr val="tx1"/>
              </a:buClr>
              <a:buFont typeface="Monotype Sorts" pitchFamily="2" charset="2"/>
              <a:buChar char="o"/>
            </a:pPr>
            <a:r>
              <a:rPr lang="nl-NL" sz="2800" b="1" smtClean="0"/>
              <a:t>Umgebung.</a:t>
            </a:r>
          </a:p>
          <a:p>
            <a:pPr>
              <a:lnSpc>
                <a:spcPct val="105000"/>
              </a:lnSpc>
              <a:buClr>
                <a:schemeClr val="tx1"/>
              </a:buClr>
              <a:buFont typeface="Monotype Sorts" pitchFamily="2" charset="2"/>
              <a:buChar char="o"/>
            </a:pPr>
            <a:r>
              <a:rPr lang="nl-NL" sz="2800" b="1" smtClean="0"/>
              <a:t>Mechanische Belastung.</a:t>
            </a:r>
          </a:p>
          <a:p>
            <a:pPr>
              <a:lnSpc>
                <a:spcPct val="105000"/>
              </a:lnSpc>
              <a:buClr>
                <a:schemeClr val="tx1"/>
              </a:buClr>
              <a:buFont typeface="Monotype Sorts" pitchFamily="2" charset="2"/>
              <a:buChar char="o"/>
            </a:pPr>
            <a:r>
              <a:rPr lang="nl-NL" sz="2800" b="1" smtClean="0"/>
              <a:t>Korrosive Beanspruchung.</a:t>
            </a:r>
          </a:p>
          <a:p>
            <a:pPr>
              <a:lnSpc>
                <a:spcPct val="105000"/>
              </a:lnSpc>
              <a:buClr>
                <a:schemeClr val="tx1"/>
              </a:buClr>
              <a:buFont typeface="Monotype Sorts" pitchFamily="2" charset="2"/>
              <a:buChar char="o"/>
            </a:pPr>
            <a:r>
              <a:rPr lang="nl-NL" sz="2800" b="1" smtClean="0"/>
              <a:t>Feuerhemmung.</a:t>
            </a:r>
          </a:p>
          <a:p>
            <a:pPr>
              <a:lnSpc>
                <a:spcPct val="105000"/>
              </a:lnSpc>
              <a:buClr>
                <a:schemeClr val="tx1"/>
              </a:buClr>
              <a:buFont typeface="Monotype Sorts" pitchFamily="2" charset="2"/>
              <a:buChar char="o"/>
            </a:pPr>
            <a:r>
              <a:rPr lang="nl-NL" sz="2800" b="1" smtClean="0"/>
              <a:t>Art der Kunststoff.</a:t>
            </a:r>
          </a:p>
          <a:p>
            <a:pPr>
              <a:lnSpc>
                <a:spcPct val="105000"/>
              </a:lnSpc>
              <a:buClr>
                <a:schemeClr val="tx1"/>
              </a:buClr>
              <a:buFont typeface="Monotype Sorts" pitchFamily="2" charset="2"/>
              <a:buChar char="o"/>
            </a:pPr>
            <a:r>
              <a:rPr lang="nl-NL" sz="2800" b="1" smtClean="0"/>
              <a:t>Maße.</a:t>
            </a:r>
          </a:p>
          <a:p>
            <a:pPr>
              <a:lnSpc>
                <a:spcPct val="105000"/>
              </a:lnSpc>
              <a:buClr>
                <a:schemeClr val="tx1"/>
              </a:buClr>
              <a:buFont typeface="Monotype Sorts" pitchFamily="2" charset="2"/>
              <a:buChar char="o"/>
            </a:pPr>
            <a:r>
              <a:rPr lang="nl-NL" sz="2800" b="1" smtClean="0"/>
              <a:t>Oberfläche.</a:t>
            </a:r>
          </a:p>
          <a:p>
            <a:pPr>
              <a:lnSpc>
                <a:spcPct val="105000"/>
              </a:lnSpc>
              <a:buClr>
                <a:schemeClr val="tx1"/>
              </a:buClr>
              <a:buFont typeface="Monotype Sorts" pitchFamily="2" charset="2"/>
              <a:buChar char="o"/>
            </a:pPr>
            <a:r>
              <a:rPr lang="nl-NL" sz="2800" b="1" smtClean="0"/>
              <a:t>Farbe.</a:t>
            </a:r>
          </a:p>
          <a:p>
            <a:pPr>
              <a:lnSpc>
                <a:spcPct val="105000"/>
              </a:lnSpc>
              <a:buClr>
                <a:schemeClr val="tx1"/>
              </a:buClr>
              <a:buFont typeface="Monotype Sorts" pitchFamily="2" charset="2"/>
              <a:buChar char="o"/>
            </a:pPr>
            <a:r>
              <a:rPr lang="nl-NL" sz="2800" b="1" smtClean="0"/>
              <a:t>Persönliche Bevorzugung.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223838" y="528638"/>
            <a:ext cx="8772525" cy="588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6. M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ATERIAL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NTSCHEIDUNGS 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RITERIEN.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223838" y="1976438"/>
            <a:ext cx="2371725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3200">
                <a:solidFill>
                  <a:schemeClr val="tx1"/>
                </a:solidFill>
              </a:rPr>
              <a:t>K</a:t>
            </a:r>
            <a:r>
              <a:rPr lang="nl-NL" sz="2800">
                <a:solidFill>
                  <a:schemeClr val="tx1"/>
                </a:solidFill>
              </a:rPr>
              <a:t>RITERIUM: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build="p" autoUpdateAnimBg="0"/>
      <p:bldP spid="27654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/>
          <p:cNvSpPr>
            <a:spLocks noChangeArrowheads="1"/>
          </p:cNvSpPr>
          <p:nvPr/>
        </p:nvSpPr>
        <p:spPr bwMode="auto">
          <a:xfrm>
            <a:off x="76200" y="1905000"/>
            <a:ext cx="3200400" cy="2209800"/>
          </a:xfrm>
          <a:prstGeom prst="homePlate">
            <a:avLst>
              <a:gd name="adj" fmla="val 48276"/>
            </a:avLst>
          </a:prstGeom>
          <a:gradFill rotWithShape="0">
            <a:gsLst>
              <a:gs pos="0">
                <a:srgbClr val="114F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1987" name="AutoShape 3"/>
          <p:cNvSpPr>
            <a:spLocks noChangeArrowheads="1"/>
          </p:cNvSpPr>
          <p:nvPr/>
        </p:nvSpPr>
        <p:spPr bwMode="auto">
          <a:xfrm>
            <a:off x="3429000" y="1752600"/>
            <a:ext cx="5638800" cy="50292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3365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657600" y="1981200"/>
            <a:ext cx="5410200" cy="4495800"/>
          </a:xfrm>
          <a:noFill/>
        </p:spPr>
        <p:txBody>
          <a:bodyPr/>
          <a:lstStyle/>
          <a:p>
            <a:pPr>
              <a:lnSpc>
                <a:spcPct val="105000"/>
              </a:lnSpc>
              <a:buClr>
                <a:schemeClr val="tx1"/>
              </a:buClr>
              <a:buFont typeface="Monotype Sorts" pitchFamily="2" charset="2"/>
              <a:buChar char="o"/>
            </a:pPr>
            <a:r>
              <a:rPr lang="nl-NL" sz="2800" b="1" smtClean="0"/>
              <a:t>Überspannung.</a:t>
            </a:r>
          </a:p>
          <a:p>
            <a:pPr>
              <a:lnSpc>
                <a:spcPct val="105000"/>
              </a:lnSpc>
              <a:buFont typeface="Monotype Sorts" pitchFamily="2" charset="2"/>
              <a:buNone/>
            </a:pPr>
            <a:r>
              <a:rPr lang="nl-NL" sz="2400" smtClean="0"/>
              <a:t>    (Maximale nicht unterstützte      Überspannung).</a:t>
            </a:r>
            <a:endParaRPr lang="nl-NL" sz="2800" smtClean="0"/>
          </a:p>
          <a:p>
            <a:pPr>
              <a:lnSpc>
                <a:spcPct val="105000"/>
              </a:lnSpc>
              <a:buFont typeface="Monotype Sorts" pitchFamily="2" charset="2"/>
              <a:buNone/>
            </a:pPr>
            <a:endParaRPr lang="nl-NL" sz="2800" b="1" smtClean="0"/>
          </a:p>
          <a:p>
            <a:pPr>
              <a:lnSpc>
                <a:spcPct val="105000"/>
              </a:lnSpc>
              <a:buClr>
                <a:schemeClr val="tx1"/>
              </a:buClr>
              <a:buFont typeface="Monotype Sorts" pitchFamily="2" charset="2"/>
              <a:buChar char="o"/>
            </a:pPr>
            <a:r>
              <a:rPr lang="nl-NL" sz="2800" b="1" smtClean="0"/>
              <a:t>Überspannungsrichtung.</a:t>
            </a:r>
          </a:p>
          <a:p>
            <a:pPr>
              <a:lnSpc>
                <a:spcPct val="105000"/>
              </a:lnSpc>
              <a:buFont typeface="Monotype Sorts" pitchFamily="2" charset="2"/>
              <a:buNone/>
            </a:pPr>
            <a:r>
              <a:rPr lang="nl-NL" sz="2400" smtClean="0"/>
              <a:t>    (zweiseitige Überspannung erforderlich, Rohrdurchführungen...)</a:t>
            </a:r>
          </a:p>
          <a:p>
            <a:pPr>
              <a:lnSpc>
                <a:spcPct val="105000"/>
              </a:lnSpc>
              <a:buFont typeface="Monotype Sorts" pitchFamily="2" charset="2"/>
              <a:buNone/>
            </a:pPr>
            <a:endParaRPr lang="nl-NL" sz="2400" smtClean="0"/>
          </a:p>
          <a:p>
            <a:pPr>
              <a:lnSpc>
                <a:spcPct val="105000"/>
              </a:lnSpc>
              <a:buClr>
                <a:schemeClr val="tx1"/>
              </a:buClr>
              <a:buFont typeface="Monotype Sorts" pitchFamily="2" charset="2"/>
              <a:buChar char="o"/>
            </a:pPr>
            <a:r>
              <a:rPr lang="nl-NL" sz="2800" b="1" smtClean="0"/>
              <a:t>Benötigte Oberfläche.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223838" y="528638"/>
            <a:ext cx="8772525" cy="588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6. M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ATERIAL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NTSCHEIDUNGS 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RITERIEN.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228600" y="1981200"/>
            <a:ext cx="23622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3576638" y="1747838"/>
            <a:ext cx="542925" cy="771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4400" b="0">
                <a:solidFill>
                  <a:srgbClr val="C11208"/>
                </a:solidFill>
                <a:latin typeface="Wingdings" pitchFamily="2" charset="2"/>
              </a:rPr>
              <a:t></a:t>
            </a: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3576638" y="3652838"/>
            <a:ext cx="542925" cy="771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4400" b="0">
                <a:solidFill>
                  <a:srgbClr val="C11208"/>
                </a:solidFill>
                <a:latin typeface="Wingdings" pitchFamily="2" charset="2"/>
              </a:rPr>
              <a:t></a:t>
            </a: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3576638" y="5481638"/>
            <a:ext cx="542925" cy="771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4400" b="0">
                <a:solidFill>
                  <a:srgbClr val="C11208"/>
                </a:solidFill>
                <a:latin typeface="Wingdings" pitchFamily="2" charset="2"/>
              </a:rPr>
              <a:t></a:t>
            </a: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-4763" y="2052638"/>
            <a:ext cx="2905126" cy="1198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105000"/>
              </a:lnSpc>
              <a:spcBef>
                <a:spcPct val="20000"/>
              </a:spcBef>
            </a:pPr>
            <a:r>
              <a:rPr lang="nl-NL" sz="3600">
                <a:solidFill>
                  <a:schemeClr val="tx1"/>
                </a:solidFill>
              </a:rPr>
              <a:t>1. </a:t>
            </a:r>
            <a:endParaRPr lang="nl-NL" sz="2800">
              <a:solidFill>
                <a:schemeClr val="tx1"/>
              </a:solidFill>
            </a:endParaRPr>
          </a:p>
          <a:p>
            <a:pPr algn="ctr">
              <a:lnSpc>
                <a:spcPct val="105000"/>
              </a:lnSpc>
              <a:spcBef>
                <a:spcPct val="20000"/>
              </a:spcBef>
            </a:pPr>
            <a:r>
              <a:rPr lang="nl-NL" sz="2800">
                <a:solidFill>
                  <a:schemeClr val="tx1"/>
                </a:solidFill>
              </a:rPr>
              <a:t>U</a:t>
            </a:r>
            <a:r>
              <a:rPr lang="nl-NL">
                <a:solidFill>
                  <a:schemeClr val="tx1"/>
                </a:solidFill>
              </a:rPr>
              <a:t>MGEBUNG.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/>
          <p:cNvSpPr>
            <a:spLocks noChangeArrowheads="1"/>
          </p:cNvSpPr>
          <p:nvPr/>
        </p:nvSpPr>
        <p:spPr bwMode="auto">
          <a:xfrm>
            <a:off x="76200" y="1905000"/>
            <a:ext cx="3276600" cy="2286000"/>
          </a:xfrm>
          <a:prstGeom prst="homePlate">
            <a:avLst>
              <a:gd name="adj" fmla="val 47778"/>
            </a:avLst>
          </a:prstGeom>
          <a:gradFill rotWithShape="0">
            <a:gsLst>
              <a:gs pos="0">
                <a:srgbClr val="114F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3011" name="AutoShape 3"/>
          <p:cNvSpPr>
            <a:spLocks noChangeArrowheads="1"/>
          </p:cNvSpPr>
          <p:nvPr/>
        </p:nvSpPr>
        <p:spPr bwMode="auto">
          <a:xfrm>
            <a:off x="3429000" y="1752600"/>
            <a:ext cx="5638800" cy="50292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3365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657600" y="1981200"/>
            <a:ext cx="5410200" cy="4419600"/>
          </a:xfrm>
          <a:noFill/>
        </p:spPr>
        <p:txBody>
          <a:bodyPr/>
          <a:lstStyle/>
          <a:p>
            <a:pPr>
              <a:lnSpc>
                <a:spcPct val="105000"/>
              </a:lnSpc>
              <a:buClr>
                <a:schemeClr val="tx1"/>
              </a:buClr>
              <a:buFont typeface="Monotype Sorts" pitchFamily="2" charset="2"/>
              <a:buChar char="o"/>
            </a:pPr>
            <a:r>
              <a:rPr lang="nl-NL" sz="2800" b="1" smtClean="0"/>
              <a:t>Lauf Belastung / Personen.</a:t>
            </a:r>
          </a:p>
          <a:p>
            <a:pPr>
              <a:lnSpc>
                <a:spcPct val="105000"/>
              </a:lnSpc>
              <a:buFont typeface="Monotype Sorts" pitchFamily="2" charset="2"/>
              <a:buNone/>
            </a:pPr>
            <a:r>
              <a:rPr lang="nl-NL" sz="2400" smtClean="0"/>
              <a:t>    (Achten auf maximal akzeptable     Deflektion).</a:t>
            </a:r>
            <a:endParaRPr lang="nl-NL" sz="2800" smtClean="0"/>
          </a:p>
          <a:p>
            <a:pPr>
              <a:lnSpc>
                <a:spcPct val="105000"/>
              </a:lnSpc>
              <a:buFont typeface="Monotype Sorts" pitchFamily="2" charset="2"/>
              <a:buNone/>
            </a:pPr>
            <a:endParaRPr lang="nl-NL" sz="2800" b="1" smtClean="0"/>
          </a:p>
          <a:p>
            <a:pPr>
              <a:lnSpc>
                <a:spcPct val="105000"/>
              </a:lnSpc>
              <a:buClr>
                <a:schemeClr val="tx1"/>
              </a:buClr>
              <a:buFont typeface="Monotype Sorts" pitchFamily="2" charset="2"/>
              <a:buChar char="o"/>
            </a:pPr>
            <a:r>
              <a:rPr lang="nl-NL" sz="2800" b="1" smtClean="0"/>
              <a:t>Statische Belastung.</a:t>
            </a:r>
          </a:p>
          <a:p>
            <a:pPr>
              <a:lnSpc>
                <a:spcPct val="105000"/>
              </a:lnSpc>
              <a:buFont typeface="Monotype Sorts" pitchFamily="2" charset="2"/>
              <a:buNone/>
            </a:pPr>
            <a:r>
              <a:rPr lang="nl-NL" sz="2800" smtClean="0"/>
              <a:t>    </a:t>
            </a:r>
            <a:r>
              <a:rPr lang="nl-NL" sz="2400" smtClean="0"/>
              <a:t>(Verteilte Last/Punkt Last).</a:t>
            </a:r>
            <a:endParaRPr lang="nl-NL" sz="2800" b="1" smtClean="0"/>
          </a:p>
          <a:p>
            <a:pPr>
              <a:lnSpc>
                <a:spcPct val="105000"/>
              </a:lnSpc>
              <a:buFont typeface="Monotype Sorts" pitchFamily="2" charset="2"/>
              <a:buNone/>
            </a:pPr>
            <a:endParaRPr lang="nl-NL" sz="2800" b="1" smtClean="0"/>
          </a:p>
          <a:p>
            <a:pPr>
              <a:lnSpc>
                <a:spcPct val="105000"/>
              </a:lnSpc>
              <a:buClr>
                <a:schemeClr val="tx1"/>
              </a:buClr>
              <a:buFont typeface="Monotype Sorts" pitchFamily="2" charset="2"/>
              <a:buChar char="o"/>
            </a:pPr>
            <a:r>
              <a:rPr lang="nl-NL" sz="2800" b="1" smtClean="0"/>
              <a:t>Fahr Belastung.</a:t>
            </a:r>
          </a:p>
          <a:p>
            <a:pPr>
              <a:lnSpc>
                <a:spcPct val="105000"/>
              </a:lnSpc>
              <a:buFont typeface="Monotype Sorts" pitchFamily="2" charset="2"/>
              <a:buNone/>
            </a:pPr>
            <a:r>
              <a:rPr lang="nl-NL" sz="2400" smtClean="0"/>
              <a:t>    (Zu spezifizieren).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223838" y="528638"/>
            <a:ext cx="8772525" cy="588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6. M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ATERIAL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NTSCHEIDUNGS 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RITERIEN.</a:t>
            </a: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228600" y="1981200"/>
            <a:ext cx="2362200" cy="213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-4763" y="1976438"/>
            <a:ext cx="2905126" cy="1731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105000"/>
              </a:lnSpc>
              <a:spcBef>
                <a:spcPct val="20000"/>
              </a:spcBef>
            </a:pPr>
            <a:r>
              <a:rPr lang="nl-NL" sz="3600">
                <a:solidFill>
                  <a:schemeClr val="tx1"/>
                </a:solidFill>
              </a:rPr>
              <a:t>2. </a:t>
            </a:r>
            <a:endParaRPr lang="nl-NL" sz="2800">
              <a:solidFill>
                <a:schemeClr val="tx1"/>
              </a:solidFill>
            </a:endParaRPr>
          </a:p>
          <a:p>
            <a:pPr algn="ctr">
              <a:lnSpc>
                <a:spcPct val="105000"/>
              </a:lnSpc>
              <a:spcBef>
                <a:spcPct val="20000"/>
              </a:spcBef>
            </a:pPr>
            <a:r>
              <a:rPr lang="nl-NL" sz="2800">
                <a:solidFill>
                  <a:schemeClr val="tx1"/>
                </a:solidFill>
              </a:rPr>
              <a:t>M</a:t>
            </a:r>
            <a:r>
              <a:rPr lang="nl-NL">
                <a:solidFill>
                  <a:schemeClr val="tx1"/>
                </a:solidFill>
              </a:rPr>
              <a:t>ECHANISCHE</a:t>
            </a:r>
          </a:p>
          <a:p>
            <a:pPr algn="ctr">
              <a:lnSpc>
                <a:spcPct val="105000"/>
              </a:lnSpc>
              <a:spcBef>
                <a:spcPct val="20000"/>
              </a:spcBef>
            </a:pPr>
            <a:r>
              <a:rPr lang="nl-NL" sz="2800">
                <a:solidFill>
                  <a:schemeClr val="tx1"/>
                </a:solidFill>
              </a:rPr>
              <a:t>B</a:t>
            </a:r>
            <a:r>
              <a:rPr lang="nl-NL">
                <a:solidFill>
                  <a:schemeClr val="tx1"/>
                </a:solidFill>
              </a:rPr>
              <a:t>ELASTUNG.</a:t>
            </a: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3576638" y="1747838"/>
            <a:ext cx="542925" cy="771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4400" b="0">
                <a:solidFill>
                  <a:srgbClr val="C11208"/>
                </a:solidFill>
                <a:latin typeface="Wingdings" pitchFamily="2" charset="2"/>
              </a:rPr>
              <a:t></a:t>
            </a: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3576638" y="3652838"/>
            <a:ext cx="542925" cy="771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4400" b="0">
                <a:solidFill>
                  <a:srgbClr val="C11208"/>
                </a:solidFill>
                <a:latin typeface="Wingdings" pitchFamily="2" charset="2"/>
              </a:rPr>
              <a:t></a:t>
            </a:r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3576638" y="5253038"/>
            <a:ext cx="542925" cy="771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4400" b="0">
                <a:solidFill>
                  <a:srgbClr val="C11208"/>
                </a:solidFill>
                <a:latin typeface="Wingdings" pitchFamily="2" charset="2"/>
              </a:rPr>
              <a:t>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021245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57400" y="1752600"/>
            <a:ext cx="6781800" cy="4876800"/>
          </a:xfrm>
          <a:noFill/>
        </p:spPr>
        <p:txBody>
          <a:bodyPr/>
          <a:lstStyle/>
          <a:p>
            <a:pPr>
              <a:lnSpc>
                <a:spcPct val="150000"/>
              </a:lnSpc>
              <a:buFont typeface="Monotype Sorts" pitchFamily="2" charset="2"/>
              <a:buNone/>
            </a:pPr>
            <a:r>
              <a:rPr lang="nl-NL" sz="2400" b="1" smtClean="0">
                <a:solidFill>
                  <a:schemeClr val="accent1"/>
                </a:solidFill>
              </a:rPr>
              <a:t>1. Terminologie  -   GFK ?</a:t>
            </a:r>
          </a:p>
          <a:p>
            <a:pPr>
              <a:lnSpc>
                <a:spcPct val="150000"/>
              </a:lnSpc>
              <a:buFont typeface="Monotype Sorts" pitchFamily="2" charset="2"/>
              <a:buNone/>
            </a:pPr>
            <a:r>
              <a:rPr lang="nl-NL" sz="2400" b="1" smtClean="0">
                <a:solidFill>
                  <a:schemeClr val="accent1"/>
                </a:solidFill>
              </a:rPr>
              <a:t>2. Zusammenstellung Kompositen.</a:t>
            </a:r>
            <a:endParaRPr lang="nl-NL" sz="2400" u="sng" smtClean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  <a:buFont typeface="Monotype Sorts" pitchFamily="2" charset="2"/>
              <a:buNone/>
            </a:pPr>
            <a:r>
              <a:rPr lang="nl-NL" sz="2400" smtClean="0">
                <a:solidFill>
                  <a:schemeClr val="accent1"/>
                </a:solidFill>
              </a:rPr>
              <a:t>	</a:t>
            </a:r>
            <a:r>
              <a:rPr lang="nl-NL" sz="2200" smtClean="0">
                <a:solidFill>
                  <a:schemeClr val="accent1"/>
                </a:solidFill>
              </a:rPr>
              <a:t>2.1. Komponenten.</a:t>
            </a:r>
          </a:p>
          <a:p>
            <a:pPr>
              <a:lnSpc>
                <a:spcPct val="150000"/>
              </a:lnSpc>
              <a:buFont typeface="Monotype Sorts" pitchFamily="2" charset="2"/>
              <a:buNone/>
            </a:pPr>
            <a:r>
              <a:rPr lang="nl-NL" sz="2200" smtClean="0">
                <a:solidFill>
                  <a:schemeClr val="accent1"/>
                </a:solidFill>
              </a:rPr>
              <a:t>	2.2. Funktion Komponenten.</a:t>
            </a:r>
          </a:p>
          <a:p>
            <a:pPr>
              <a:lnSpc>
                <a:spcPct val="150000"/>
              </a:lnSpc>
              <a:buFont typeface="Monotype Sorts" pitchFamily="2" charset="2"/>
              <a:buNone/>
            </a:pPr>
            <a:r>
              <a:rPr lang="nl-NL" sz="2400" b="1" smtClean="0">
                <a:solidFill>
                  <a:schemeClr val="accent1"/>
                </a:solidFill>
              </a:rPr>
              <a:t>3. Harze.</a:t>
            </a:r>
            <a:endParaRPr lang="nl-NL" sz="2400" smtClean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  <a:buFont typeface="Monotype Sorts" pitchFamily="2" charset="2"/>
              <a:buNone/>
            </a:pPr>
            <a:r>
              <a:rPr lang="nl-NL" sz="2400" smtClean="0">
                <a:solidFill>
                  <a:schemeClr val="accent1"/>
                </a:solidFill>
              </a:rPr>
              <a:t>	</a:t>
            </a:r>
            <a:r>
              <a:rPr lang="nl-NL" sz="2200" smtClean="0">
                <a:solidFill>
                  <a:schemeClr val="accent1"/>
                </a:solidFill>
              </a:rPr>
              <a:t>3.1. Übersicht verwendete Harze.</a:t>
            </a:r>
          </a:p>
          <a:p>
            <a:pPr>
              <a:lnSpc>
                <a:spcPct val="150000"/>
              </a:lnSpc>
              <a:buFont typeface="Monotype Sorts" pitchFamily="2" charset="2"/>
              <a:buNone/>
            </a:pPr>
            <a:r>
              <a:rPr lang="nl-NL" sz="2200" smtClean="0">
                <a:solidFill>
                  <a:schemeClr val="accent1"/>
                </a:solidFill>
              </a:rPr>
              <a:t>	3.2. Eigenschafte Harze.</a:t>
            </a:r>
          </a:p>
          <a:p>
            <a:pPr>
              <a:lnSpc>
                <a:spcPct val="150000"/>
              </a:lnSpc>
              <a:buFont typeface="Monotype Sorts" pitchFamily="2" charset="2"/>
              <a:buNone/>
            </a:pPr>
            <a:r>
              <a:rPr lang="nl-NL" sz="2200" smtClean="0">
                <a:solidFill>
                  <a:schemeClr val="accent1"/>
                </a:solidFill>
              </a:rPr>
              <a:t>	3.3. Vergleich Eigenschafte Harze.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219200"/>
          </a:xfrm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nl-NL" sz="3200" b="1" smtClean="0">
                <a:solidFill>
                  <a:srgbClr val="CECE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</a:t>
            </a:r>
            <a:r>
              <a:rPr lang="nl-NL" sz="2800" b="1" smtClean="0">
                <a:solidFill>
                  <a:srgbClr val="CECE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ODULE </a:t>
            </a:r>
            <a:r>
              <a:rPr lang="nl-NL" sz="3200" b="1" smtClean="0">
                <a:solidFill>
                  <a:srgbClr val="CECE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nl-NL" sz="2800" b="1" smtClean="0">
                <a:solidFill>
                  <a:srgbClr val="CECE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: </a:t>
            </a:r>
            <a:br>
              <a:rPr lang="nl-NL" sz="2800" b="1" smtClean="0">
                <a:solidFill>
                  <a:srgbClr val="CECE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nl-NL" sz="2800" b="1" smtClean="0">
                <a:solidFill>
                  <a:srgbClr val="CECE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</a:t>
            </a:r>
            <a:r>
              <a:rPr lang="nl-NL" sz="2400" b="1" smtClean="0">
                <a:solidFill>
                  <a:srgbClr val="CECE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LLGEMEINE </a:t>
            </a:r>
            <a:r>
              <a:rPr lang="nl-NL" sz="2800" b="1" smtClean="0">
                <a:solidFill>
                  <a:srgbClr val="CECE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</a:t>
            </a:r>
            <a:r>
              <a:rPr lang="nl-NL" sz="2400" b="1" smtClean="0">
                <a:solidFill>
                  <a:srgbClr val="CECE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ECHNISCHE INFORMATION</a:t>
            </a:r>
            <a:endParaRPr lang="nl-NL" sz="2800" b="1" smtClean="0">
              <a:solidFill>
                <a:srgbClr val="CECEC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15716" name="AutoShape 4"/>
          <p:cNvSpPr>
            <a:spLocks noChangeArrowheads="1"/>
          </p:cNvSpPr>
          <p:nvPr/>
        </p:nvSpPr>
        <p:spPr bwMode="auto">
          <a:xfrm flipH="1">
            <a:off x="7924800" y="1003300"/>
            <a:ext cx="596900" cy="215900"/>
          </a:xfrm>
          <a:prstGeom prst="rightArrow">
            <a:avLst>
              <a:gd name="adj1" fmla="val 50000"/>
              <a:gd name="adj2" fmla="val 138248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  <p:sp>
        <p:nvSpPr>
          <p:cNvPr id="115717" name="AutoShape 5"/>
          <p:cNvSpPr>
            <a:spLocks noChangeArrowheads="1"/>
          </p:cNvSpPr>
          <p:nvPr/>
        </p:nvSpPr>
        <p:spPr bwMode="auto">
          <a:xfrm>
            <a:off x="609600" y="990600"/>
            <a:ext cx="596900" cy="215900"/>
          </a:xfrm>
          <a:prstGeom prst="rightArrow">
            <a:avLst>
              <a:gd name="adj1" fmla="val 50000"/>
              <a:gd name="adj2" fmla="val 138248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PRIVE\Bitmap\meiserdeflex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677400" cy="509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Oval 3"/>
          <p:cNvSpPr>
            <a:spLocks noChangeArrowheads="1"/>
          </p:cNvSpPr>
          <p:nvPr/>
        </p:nvSpPr>
        <p:spPr bwMode="auto">
          <a:xfrm>
            <a:off x="2743200" y="4495800"/>
            <a:ext cx="3886200" cy="1524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3200400" y="4800600"/>
            <a:ext cx="3200400" cy="915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nl-NL" sz="1800">
                <a:solidFill>
                  <a:schemeClr val="bg2"/>
                </a:solidFill>
              </a:rPr>
              <a:t>nicht Rostbreite sondern       die </a:t>
            </a:r>
            <a:r>
              <a:rPr lang="nl-NL" sz="18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freie Überspannung</a:t>
            </a:r>
            <a:r>
              <a:rPr lang="nl-NL" sz="1800">
                <a:solidFill>
                  <a:schemeClr val="bg2"/>
                </a:solidFill>
              </a:rPr>
              <a:t>      ist relevant</a:t>
            </a:r>
            <a:endParaRPr lang="nl-NL" sz="1800">
              <a:solidFill>
                <a:schemeClr val="bg1"/>
              </a:solidFill>
            </a:endParaRPr>
          </a:p>
        </p:txBody>
      </p:sp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1752600" y="228600"/>
            <a:ext cx="5638800" cy="1477963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nl-NL" sz="1800">
                <a:solidFill>
                  <a:schemeClr val="bg2"/>
                </a:solidFill>
              </a:rPr>
              <a:t>    General Anwendung:                                                    </a:t>
            </a:r>
            <a:r>
              <a:rPr lang="nl-NL" sz="18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Breite Rost</a:t>
            </a:r>
            <a:r>
              <a:rPr lang="nl-NL" sz="1800">
                <a:solidFill>
                  <a:schemeClr val="bg2"/>
                </a:solidFill>
              </a:rPr>
              <a:t>                                        </a:t>
            </a:r>
            <a:r>
              <a:rPr lang="nl-NL" sz="18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Steg-Höhe</a:t>
            </a:r>
            <a:r>
              <a:rPr lang="nl-NL" sz="1800">
                <a:solidFill>
                  <a:schemeClr val="bg2"/>
                </a:solidFill>
              </a:rPr>
              <a:t>  max          -   750 mm                         26 mm           max   750 - 1200 mm                         38 mm         max 1200 - 1500 mm                         50 mm</a:t>
            </a:r>
          </a:p>
        </p:txBody>
      </p:sp>
      <p:sp>
        <p:nvSpPr>
          <p:cNvPr id="44038" name="AutoShape 6"/>
          <p:cNvSpPr>
            <a:spLocks noChangeArrowheads="1"/>
          </p:cNvSpPr>
          <p:nvPr/>
        </p:nvSpPr>
        <p:spPr bwMode="auto">
          <a:xfrm rot="-10787628">
            <a:off x="7313613" y="2971800"/>
            <a:ext cx="533400" cy="914400"/>
          </a:xfrm>
          <a:custGeom>
            <a:avLst/>
            <a:gdLst>
              <a:gd name="T0" fmla="*/ 228424 w 21600"/>
              <a:gd name="T1" fmla="*/ 0 h 21600"/>
              <a:gd name="T2" fmla="*/ 75442 w 21600"/>
              <a:gd name="T3" fmla="*/ 914400 h 21600"/>
              <a:gd name="T4" fmla="*/ 240153 w 21600"/>
              <a:gd name="T5" fmla="*/ 351790 h 21600"/>
              <a:gd name="T6" fmla="*/ 386764 w 21600"/>
              <a:gd name="T7" fmla="*/ 604732 h 21600"/>
              <a:gd name="T8" fmla="*/ 533400 w 21600"/>
              <a:gd name="T9" fmla="*/ 351790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close/>
              </a:path>
            </a:pathLst>
          </a:custGeom>
          <a:solidFill>
            <a:srgbClr val="000099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7696200" y="1676400"/>
            <a:ext cx="152400" cy="1371600"/>
          </a:xfrm>
          <a:prstGeom prst="rect">
            <a:avLst/>
          </a:prstGeom>
          <a:solidFill>
            <a:srgbClr val="000099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7467600" y="228600"/>
            <a:ext cx="1371600" cy="1477963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800">
                <a:solidFill>
                  <a:srgbClr val="00AE00"/>
                </a:solidFill>
              </a:rPr>
              <a:t>Auflege Breite </a:t>
            </a:r>
            <a:r>
              <a:rPr lang="nl-NL" sz="1800">
                <a:solidFill>
                  <a:schemeClr val="bg1"/>
                </a:solidFill>
              </a:rPr>
              <a:t>30mm   40mm  50mm</a:t>
            </a:r>
          </a:p>
        </p:txBody>
      </p:sp>
      <p:sp>
        <p:nvSpPr>
          <p:cNvPr id="44041" name="AutoShape 9"/>
          <p:cNvSpPr>
            <a:spLocks noChangeArrowheads="1"/>
          </p:cNvSpPr>
          <p:nvPr/>
        </p:nvSpPr>
        <p:spPr bwMode="auto">
          <a:xfrm rot="-977793">
            <a:off x="3048000" y="3657600"/>
            <a:ext cx="1219200" cy="381000"/>
          </a:xfrm>
          <a:prstGeom prst="rightArrow">
            <a:avLst>
              <a:gd name="adj1" fmla="val 50000"/>
              <a:gd name="adj2" fmla="val 80000"/>
            </a:avLst>
          </a:prstGeom>
          <a:solidFill>
            <a:srgbClr val="000099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4042" name="Oval 10"/>
          <p:cNvSpPr>
            <a:spLocks noChangeArrowheads="1"/>
          </p:cNvSpPr>
          <p:nvPr/>
        </p:nvSpPr>
        <p:spPr bwMode="auto">
          <a:xfrm>
            <a:off x="2590800" y="3657600"/>
            <a:ext cx="838200" cy="838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2667000" y="3886200"/>
            <a:ext cx="762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>
                <a:solidFill>
                  <a:schemeClr val="bg1"/>
                </a:solidFill>
              </a:rPr>
              <a:t>1%</a:t>
            </a:r>
          </a:p>
        </p:txBody>
      </p:sp>
    </p:spTree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WINDOWS\Desktop\Werkmap\Hps\DOC\Foto's\olsen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838200" y="762000"/>
            <a:ext cx="4343400" cy="2492375"/>
          </a:xfrm>
          <a:prstGeom prst="rect">
            <a:avLst/>
          </a:prstGeom>
          <a:gradFill rotWithShape="0">
            <a:gsLst>
              <a:gs pos="0">
                <a:schemeClr val="tx1">
                  <a:gamma/>
                  <a:tint val="53725"/>
                  <a:invGamma/>
                </a:schemeClr>
              </a:gs>
              <a:gs pos="100000">
                <a:schemeClr val="tx1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nl-NL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Sicherheitfaktor 19:</a:t>
            </a:r>
            <a:r>
              <a:rPr lang="nl-NL" dirty="0">
                <a:solidFill>
                  <a:schemeClr val="bg2"/>
                </a:solidFill>
              </a:rPr>
              <a:t>       nicht bezüglich Bruch,    aber bezüglich                            ein zu große </a:t>
            </a:r>
            <a:r>
              <a:rPr lang="nl-NL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Durchbiegung</a:t>
            </a:r>
          </a:p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nl-NL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Please  chanche new foto </a:t>
            </a:r>
            <a:endParaRPr lang="nl-NL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WINDOWS\Desktop\Werkmap\Hps\DOC\Foto's\olsen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48800" cy="739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AutoShape 3"/>
          <p:cNvSpPr>
            <a:spLocks noChangeArrowheads="1"/>
          </p:cNvSpPr>
          <p:nvPr/>
        </p:nvSpPr>
        <p:spPr bwMode="auto">
          <a:xfrm rot="982237">
            <a:off x="5867400" y="4038600"/>
            <a:ext cx="1676400" cy="685800"/>
          </a:xfrm>
          <a:prstGeom prst="leftArrow">
            <a:avLst>
              <a:gd name="adj1" fmla="val 50000"/>
              <a:gd name="adj2" fmla="val 61111"/>
            </a:avLst>
          </a:prstGeom>
          <a:gradFill rotWithShape="0">
            <a:gsLst>
              <a:gs pos="0">
                <a:srgbClr val="3365FB"/>
              </a:gs>
              <a:gs pos="100000">
                <a:srgbClr val="000000"/>
              </a:gs>
            </a:gsLst>
            <a:path path="rect">
              <a:fillToRect l="50000" t="50000" r="50000" b="50000"/>
            </a:path>
          </a:gra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1F3D97"/>
            </a:prstShdw>
          </a:effectLst>
        </p:spPr>
        <p:txBody>
          <a:bodyPr wrap="none" anchor="ctr"/>
          <a:lstStyle/>
          <a:p>
            <a:endParaRPr lang="sk-SK"/>
          </a:p>
        </p:txBody>
      </p:sp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4191000" y="5105400"/>
            <a:ext cx="4953000" cy="2049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nl-NL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KEIN ABRUPTE BRUCH SONDERN WEITERSCHREITENDE BRUCH</a:t>
            </a:r>
          </a:p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nl-NL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Please Chanche new foto </a:t>
            </a:r>
          </a:p>
        </p:txBody>
      </p:sp>
    </p:spTree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/>
          <p:cNvSpPr>
            <a:spLocks noChangeArrowheads="1"/>
          </p:cNvSpPr>
          <p:nvPr/>
        </p:nvSpPr>
        <p:spPr bwMode="auto">
          <a:xfrm>
            <a:off x="76200" y="1981200"/>
            <a:ext cx="3276600" cy="2286000"/>
          </a:xfrm>
          <a:prstGeom prst="homePlate">
            <a:avLst>
              <a:gd name="adj" fmla="val 47778"/>
            </a:avLst>
          </a:prstGeom>
          <a:gradFill rotWithShape="0">
            <a:gsLst>
              <a:gs pos="0">
                <a:srgbClr val="114F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7107" name="AutoShape 3"/>
          <p:cNvSpPr>
            <a:spLocks noChangeArrowheads="1"/>
          </p:cNvSpPr>
          <p:nvPr/>
        </p:nvSpPr>
        <p:spPr bwMode="auto">
          <a:xfrm>
            <a:off x="3429000" y="1752600"/>
            <a:ext cx="5638800" cy="50292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3365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657600" y="1981200"/>
            <a:ext cx="5410200" cy="4648200"/>
          </a:xfrm>
          <a:noFill/>
        </p:spPr>
        <p:txBody>
          <a:bodyPr/>
          <a:lstStyle/>
          <a:p>
            <a:pPr>
              <a:lnSpc>
                <a:spcPct val="105000"/>
              </a:lnSpc>
              <a:buClr>
                <a:schemeClr val="tx1"/>
              </a:buClr>
              <a:buFont typeface="Monotype Sorts" pitchFamily="2" charset="2"/>
              <a:buChar char="o"/>
            </a:pPr>
            <a:r>
              <a:rPr lang="nl-NL" sz="2800" b="1" smtClean="0"/>
              <a:t>Art der Beanspruchung.</a:t>
            </a:r>
          </a:p>
          <a:p>
            <a:pPr>
              <a:lnSpc>
                <a:spcPct val="105000"/>
              </a:lnSpc>
              <a:buFont typeface="Monotype Sorts" pitchFamily="2" charset="2"/>
              <a:buNone/>
            </a:pPr>
            <a:r>
              <a:rPr lang="nl-NL" sz="2400" smtClean="0"/>
              <a:t>    (Allgemeine Korrosionseinflü</a:t>
            </a:r>
            <a:r>
              <a:rPr lang="nl-NL" sz="2800" b="1" smtClean="0"/>
              <a:t>ß</a:t>
            </a:r>
            <a:r>
              <a:rPr lang="nl-NL" sz="2400" smtClean="0"/>
              <a:t>e oder Chemische Medien).</a:t>
            </a:r>
            <a:endParaRPr lang="nl-NL" sz="2800" smtClean="0"/>
          </a:p>
          <a:p>
            <a:pPr>
              <a:lnSpc>
                <a:spcPct val="105000"/>
              </a:lnSpc>
              <a:buFont typeface="Monotype Sorts" pitchFamily="2" charset="2"/>
              <a:buNone/>
            </a:pPr>
            <a:endParaRPr lang="nl-NL" sz="1800" b="1" smtClean="0"/>
          </a:p>
          <a:p>
            <a:pPr>
              <a:lnSpc>
                <a:spcPct val="105000"/>
              </a:lnSpc>
              <a:buClr>
                <a:schemeClr val="tx1"/>
              </a:buClr>
              <a:buFont typeface="Monotype Sorts" pitchFamily="2" charset="2"/>
              <a:buChar char="o"/>
            </a:pPr>
            <a:r>
              <a:rPr lang="nl-NL" sz="2800" b="1" smtClean="0"/>
              <a:t>Weise von Beanspruchung.</a:t>
            </a:r>
          </a:p>
          <a:p>
            <a:pPr>
              <a:lnSpc>
                <a:spcPct val="105000"/>
              </a:lnSpc>
              <a:buFont typeface="Monotype Sorts" pitchFamily="2" charset="2"/>
              <a:buNone/>
            </a:pPr>
            <a:r>
              <a:rPr lang="nl-NL" sz="2800" smtClean="0"/>
              <a:t>    </a:t>
            </a:r>
            <a:r>
              <a:rPr lang="nl-NL" sz="2400" smtClean="0"/>
              <a:t>(Tropf, Berührung oder Dauer-    einsatz).</a:t>
            </a:r>
            <a:endParaRPr lang="nl-NL" sz="2800" b="1" smtClean="0"/>
          </a:p>
          <a:p>
            <a:pPr>
              <a:lnSpc>
                <a:spcPct val="105000"/>
              </a:lnSpc>
              <a:buFont typeface="Monotype Sorts" pitchFamily="2" charset="2"/>
              <a:buNone/>
            </a:pPr>
            <a:endParaRPr lang="nl-NL" sz="2000" b="1" smtClean="0"/>
          </a:p>
          <a:p>
            <a:pPr>
              <a:lnSpc>
                <a:spcPct val="105000"/>
              </a:lnSpc>
              <a:buClr>
                <a:schemeClr val="tx1"/>
              </a:buClr>
              <a:buFont typeface="Monotype Sorts" pitchFamily="2" charset="2"/>
              <a:buChar char="o"/>
            </a:pPr>
            <a:r>
              <a:rPr lang="nl-NL" sz="2800" b="1" smtClean="0"/>
              <a:t>Sonder Beanspruchung.</a:t>
            </a:r>
          </a:p>
          <a:p>
            <a:pPr>
              <a:lnSpc>
                <a:spcPct val="105000"/>
              </a:lnSpc>
              <a:buFont typeface="Monotype Sorts" pitchFamily="2" charset="2"/>
              <a:buNone/>
            </a:pPr>
            <a:r>
              <a:rPr lang="nl-NL" sz="2400" smtClean="0"/>
              <a:t>    (Nahrungsmittel, spezielle Stoffe).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223838" y="528638"/>
            <a:ext cx="8772525" cy="588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6. M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ATERIAL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NTSCHEIDUNGS 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RITERIEN.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228600" y="1981200"/>
            <a:ext cx="2362200" cy="213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-4763" y="1976438"/>
            <a:ext cx="3133726" cy="1731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105000"/>
              </a:lnSpc>
              <a:spcBef>
                <a:spcPct val="20000"/>
              </a:spcBef>
            </a:pPr>
            <a:r>
              <a:rPr lang="nl-NL" sz="3600">
                <a:solidFill>
                  <a:schemeClr val="tx1"/>
                </a:solidFill>
              </a:rPr>
              <a:t>3.</a:t>
            </a:r>
          </a:p>
          <a:p>
            <a:pPr algn="ctr">
              <a:lnSpc>
                <a:spcPct val="105000"/>
              </a:lnSpc>
              <a:spcBef>
                <a:spcPct val="20000"/>
              </a:spcBef>
            </a:pPr>
            <a:r>
              <a:rPr lang="nl-NL" sz="2800">
                <a:solidFill>
                  <a:schemeClr val="tx1"/>
                </a:solidFill>
              </a:rPr>
              <a:t>K</a:t>
            </a:r>
            <a:r>
              <a:rPr lang="nl-NL">
                <a:solidFill>
                  <a:schemeClr val="tx1"/>
                </a:solidFill>
              </a:rPr>
              <a:t>ORROSIVE</a:t>
            </a:r>
          </a:p>
          <a:p>
            <a:pPr algn="ctr">
              <a:lnSpc>
                <a:spcPct val="105000"/>
              </a:lnSpc>
              <a:spcBef>
                <a:spcPct val="20000"/>
              </a:spcBef>
            </a:pPr>
            <a:r>
              <a:rPr lang="nl-NL" sz="2800">
                <a:solidFill>
                  <a:schemeClr val="tx1"/>
                </a:solidFill>
              </a:rPr>
              <a:t>B</a:t>
            </a:r>
            <a:r>
              <a:rPr lang="nl-NL">
                <a:solidFill>
                  <a:schemeClr val="tx1"/>
                </a:solidFill>
              </a:rPr>
              <a:t>EANSPRUCHUNG</a:t>
            </a:r>
            <a:r>
              <a:rPr lang="nl-NL" sz="20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3576638" y="1747838"/>
            <a:ext cx="542925" cy="771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4400" b="0">
                <a:solidFill>
                  <a:srgbClr val="C11208"/>
                </a:solidFill>
                <a:latin typeface="Wingdings" pitchFamily="2" charset="2"/>
              </a:rPr>
              <a:t></a:t>
            </a: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3576638" y="3576638"/>
            <a:ext cx="542925" cy="771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4400" b="0">
                <a:solidFill>
                  <a:srgbClr val="C11208"/>
                </a:solidFill>
                <a:latin typeface="Wingdings" pitchFamily="2" charset="2"/>
              </a:rPr>
              <a:t></a:t>
            </a:r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3576638" y="5400675"/>
            <a:ext cx="542925" cy="758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4400" b="0">
                <a:solidFill>
                  <a:srgbClr val="C11208"/>
                </a:solidFill>
                <a:latin typeface="Wingdings" pitchFamily="2" charset="2"/>
              </a:rPr>
              <a:t>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/>
          <p:cNvSpPr>
            <a:spLocks noChangeArrowheads="1"/>
          </p:cNvSpPr>
          <p:nvPr/>
        </p:nvSpPr>
        <p:spPr bwMode="auto">
          <a:xfrm>
            <a:off x="76200" y="1981200"/>
            <a:ext cx="3276600" cy="2286000"/>
          </a:xfrm>
          <a:prstGeom prst="homePlate">
            <a:avLst>
              <a:gd name="adj" fmla="val 47778"/>
            </a:avLst>
          </a:prstGeom>
          <a:gradFill rotWithShape="0">
            <a:gsLst>
              <a:gs pos="0">
                <a:srgbClr val="114F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8131" name="AutoShape 3"/>
          <p:cNvSpPr>
            <a:spLocks noChangeArrowheads="1"/>
          </p:cNvSpPr>
          <p:nvPr/>
        </p:nvSpPr>
        <p:spPr bwMode="auto">
          <a:xfrm>
            <a:off x="3429000" y="1752600"/>
            <a:ext cx="5638800" cy="50292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3365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657600" y="1905000"/>
            <a:ext cx="5410200" cy="4876800"/>
          </a:xfrm>
        </p:spPr>
        <p:txBody>
          <a:bodyPr/>
          <a:lstStyle/>
          <a:p>
            <a:pPr>
              <a:lnSpc>
                <a:spcPct val="105000"/>
              </a:lnSpc>
              <a:buClr>
                <a:schemeClr val="tx1"/>
              </a:buClr>
              <a:buFont typeface="Monotype Sorts" pitchFamily="2" charset="2"/>
              <a:buChar char="o"/>
              <a:defRPr/>
            </a:pPr>
            <a:r>
              <a:rPr lang="nl-NL" sz="2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Selbstlöschend.</a:t>
            </a:r>
          </a:p>
          <a:p>
            <a:pPr>
              <a:lnSpc>
                <a:spcPct val="105000"/>
              </a:lnSpc>
              <a:buFont typeface="Monotype Sorts" pitchFamily="2" charset="2"/>
              <a:buNone/>
              <a:defRPr/>
            </a:pPr>
            <a:r>
              <a:rPr lang="nl-NL" sz="24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(Brennverhalten Ergebnisse).</a:t>
            </a:r>
            <a:endParaRPr lang="nl-NL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05000"/>
              </a:lnSpc>
              <a:buFont typeface="Monotype Sorts" pitchFamily="2" charset="2"/>
              <a:buNone/>
              <a:defRPr/>
            </a:pPr>
            <a:endParaRPr lang="nl-NL" sz="1800" b="1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05000"/>
              </a:lnSpc>
              <a:buFont typeface="Monotype Sorts" pitchFamily="2" charset="2"/>
              <a:buNone/>
              <a:defRPr/>
            </a:pPr>
            <a:endParaRPr lang="nl-NL" sz="1800" b="1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05000"/>
              </a:lnSpc>
              <a:buClr>
                <a:schemeClr val="tx1"/>
              </a:buClr>
              <a:buFont typeface="Monotype Sorts" pitchFamily="2" charset="2"/>
              <a:buChar char="o"/>
              <a:defRPr/>
            </a:pPr>
            <a:r>
              <a:rPr lang="nl-NL" sz="2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Feuerhemmung.</a:t>
            </a:r>
          </a:p>
          <a:p>
            <a:pPr>
              <a:lnSpc>
                <a:spcPct val="105000"/>
              </a:lnSpc>
              <a:buFont typeface="Monotype Sorts" pitchFamily="2" charset="2"/>
              <a:buNone/>
              <a:defRPr/>
            </a:pPr>
            <a:r>
              <a:rPr lang="nl-NL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nl-NL" sz="24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(Flammstreuung Qualifizierung).</a:t>
            </a:r>
            <a:endParaRPr lang="nl-NL" sz="2800" b="1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05000"/>
              </a:lnSpc>
              <a:buFont typeface="Monotype Sorts" pitchFamily="2" charset="2"/>
              <a:buNone/>
              <a:defRPr/>
            </a:pPr>
            <a:endParaRPr lang="nl-NL" sz="2000" b="1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05000"/>
              </a:lnSpc>
              <a:buFont typeface="Monotype Sorts" pitchFamily="2" charset="2"/>
              <a:buNone/>
              <a:defRPr/>
            </a:pPr>
            <a:endParaRPr lang="nl-NL" sz="2000" b="1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05000"/>
              </a:lnSpc>
              <a:buClr>
                <a:schemeClr val="tx1"/>
              </a:buClr>
              <a:buFont typeface="Monotype Sorts" pitchFamily="2" charset="2"/>
              <a:buChar char="o"/>
              <a:defRPr/>
            </a:pPr>
            <a:r>
              <a:rPr lang="nl-NL" sz="2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Rauchentwicklung.</a:t>
            </a:r>
          </a:p>
          <a:p>
            <a:pPr>
              <a:lnSpc>
                <a:spcPct val="105000"/>
              </a:lnSpc>
              <a:buFont typeface="Monotype Sorts" pitchFamily="2" charset="2"/>
              <a:buNone/>
              <a:defRPr/>
            </a:pPr>
            <a:r>
              <a:rPr lang="nl-NL" sz="24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(Rauchentwicklungsindex).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223838" y="528638"/>
            <a:ext cx="8772525" cy="588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6. M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ATERIAL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NTSCHEIDUNGS 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RITERIEN.</a:t>
            </a: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228600" y="1981200"/>
            <a:ext cx="2362200" cy="213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-4763" y="2357438"/>
            <a:ext cx="3133726" cy="1211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105000"/>
              </a:lnSpc>
              <a:spcBef>
                <a:spcPct val="20000"/>
              </a:spcBef>
              <a:defRPr/>
            </a:pPr>
            <a:r>
              <a:rPr lang="nl-NL"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</a:t>
            </a:r>
          </a:p>
          <a:p>
            <a:pPr algn="ctr">
              <a:lnSpc>
                <a:spcPct val="105000"/>
              </a:lnSpc>
              <a:spcBef>
                <a:spcPct val="20000"/>
              </a:spcBef>
              <a:defRPr/>
            </a:pPr>
            <a:r>
              <a:rPr lang="nl-NL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nl-NL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EUERHEMMUNG.</a:t>
            </a: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3576638" y="1747838"/>
            <a:ext cx="542925" cy="771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4400" b="0">
                <a:solidFill>
                  <a:srgbClr val="C11208"/>
                </a:solidFill>
                <a:latin typeface="Wingdings" pitchFamily="2" charset="2"/>
              </a:rPr>
              <a:t></a:t>
            </a: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3576638" y="3424238"/>
            <a:ext cx="542925" cy="771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4400" b="0">
                <a:solidFill>
                  <a:srgbClr val="C11208"/>
                </a:solidFill>
                <a:latin typeface="Wingdings" pitchFamily="2" charset="2"/>
              </a:rPr>
              <a:t></a:t>
            </a:r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3576638" y="5253038"/>
            <a:ext cx="542925" cy="771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4400" b="0">
                <a:solidFill>
                  <a:srgbClr val="C11208"/>
                </a:solidFill>
                <a:latin typeface="Wingdings" pitchFamily="2" charset="2"/>
              </a:rPr>
              <a:t>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/>
          <p:cNvSpPr>
            <a:spLocks noChangeArrowheads="1"/>
          </p:cNvSpPr>
          <p:nvPr/>
        </p:nvSpPr>
        <p:spPr bwMode="auto">
          <a:xfrm>
            <a:off x="76200" y="1981200"/>
            <a:ext cx="3276600" cy="2286000"/>
          </a:xfrm>
          <a:prstGeom prst="homePlate">
            <a:avLst>
              <a:gd name="adj" fmla="val 47778"/>
            </a:avLst>
          </a:prstGeom>
          <a:gradFill rotWithShape="0">
            <a:gsLst>
              <a:gs pos="0">
                <a:srgbClr val="114F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9155" name="AutoShape 3"/>
          <p:cNvSpPr>
            <a:spLocks noChangeArrowheads="1"/>
          </p:cNvSpPr>
          <p:nvPr/>
        </p:nvSpPr>
        <p:spPr bwMode="auto">
          <a:xfrm>
            <a:off x="3429000" y="1752600"/>
            <a:ext cx="5638800" cy="42672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3365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657600" y="2133600"/>
            <a:ext cx="5410200" cy="3733800"/>
          </a:xfrm>
          <a:noFill/>
        </p:spPr>
        <p:txBody>
          <a:bodyPr/>
          <a:lstStyle/>
          <a:p>
            <a:pPr>
              <a:lnSpc>
                <a:spcPct val="105000"/>
              </a:lnSpc>
              <a:buClr>
                <a:schemeClr val="tx1"/>
              </a:buClr>
              <a:buFont typeface="Monotype Sorts" pitchFamily="2" charset="2"/>
              <a:buChar char="o"/>
            </a:pPr>
            <a:r>
              <a:rPr lang="nl-NL" sz="2800" b="1" smtClean="0"/>
              <a:t>Gegossen, quadratisch.</a:t>
            </a:r>
          </a:p>
          <a:p>
            <a:pPr>
              <a:lnSpc>
                <a:spcPct val="105000"/>
              </a:lnSpc>
              <a:buFont typeface="Monotype Sorts" pitchFamily="2" charset="2"/>
              <a:buNone/>
            </a:pPr>
            <a:r>
              <a:rPr lang="nl-NL" sz="2400" smtClean="0"/>
              <a:t>    </a:t>
            </a:r>
            <a:endParaRPr lang="nl-NL" sz="1800" b="1" smtClean="0"/>
          </a:p>
          <a:p>
            <a:pPr>
              <a:lnSpc>
                <a:spcPct val="105000"/>
              </a:lnSpc>
              <a:buFont typeface="Monotype Sorts" pitchFamily="2" charset="2"/>
              <a:buNone/>
            </a:pPr>
            <a:endParaRPr lang="nl-NL" sz="1800" b="1" smtClean="0"/>
          </a:p>
          <a:p>
            <a:pPr>
              <a:lnSpc>
                <a:spcPct val="105000"/>
              </a:lnSpc>
              <a:buClr>
                <a:schemeClr val="tx1"/>
              </a:buClr>
              <a:buFont typeface="Monotype Sorts" pitchFamily="2" charset="2"/>
              <a:buChar char="o"/>
            </a:pPr>
            <a:r>
              <a:rPr lang="nl-NL" sz="2800" b="1" smtClean="0"/>
              <a:t>Gegossen, rechteckig.</a:t>
            </a:r>
          </a:p>
          <a:p>
            <a:pPr>
              <a:lnSpc>
                <a:spcPct val="105000"/>
              </a:lnSpc>
              <a:buFont typeface="Monotype Sorts" pitchFamily="2" charset="2"/>
              <a:buNone/>
            </a:pPr>
            <a:endParaRPr lang="nl-NL" sz="2000" b="1" smtClean="0"/>
          </a:p>
          <a:p>
            <a:pPr>
              <a:lnSpc>
                <a:spcPct val="105000"/>
              </a:lnSpc>
              <a:buFont typeface="Monotype Sorts" pitchFamily="2" charset="2"/>
              <a:buNone/>
            </a:pPr>
            <a:endParaRPr lang="nl-NL" sz="2000" b="1" smtClean="0"/>
          </a:p>
          <a:p>
            <a:pPr>
              <a:lnSpc>
                <a:spcPct val="105000"/>
              </a:lnSpc>
              <a:buClr>
                <a:schemeClr val="tx1"/>
              </a:buClr>
              <a:buFont typeface="Monotype Sorts" pitchFamily="2" charset="2"/>
              <a:buChar char="o"/>
            </a:pPr>
            <a:r>
              <a:rPr lang="nl-NL" sz="2800" b="1" smtClean="0"/>
              <a:t>Pultrudiert, rechteckig.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223838" y="528638"/>
            <a:ext cx="8772525" cy="588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6. M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ATERIAL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NTSCHEIDUNGS 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RITERIEN.</a:t>
            </a: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228600" y="1981200"/>
            <a:ext cx="2362200" cy="213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-4763" y="2128838"/>
            <a:ext cx="2828926" cy="1198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105000"/>
              </a:lnSpc>
              <a:spcBef>
                <a:spcPct val="20000"/>
              </a:spcBef>
            </a:pPr>
            <a:r>
              <a:rPr lang="nl-NL" sz="3600">
                <a:solidFill>
                  <a:schemeClr val="tx1"/>
                </a:solidFill>
              </a:rPr>
              <a:t>5.</a:t>
            </a:r>
          </a:p>
          <a:p>
            <a:pPr algn="ctr">
              <a:lnSpc>
                <a:spcPct val="105000"/>
              </a:lnSpc>
              <a:spcBef>
                <a:spcPct val="20000"/>
              </a:spcBef>
            </a:pPr>
            <a:r>
              <a:rPr lang="nl-NL" sz="2800">
                <a:solidFill>
                  <a:schemeClr val="tx1"/>
                </a:solidFill>
              </a:rPr>
              <a:t>A</a:t>
            </a:r>
            <a:r>
              <a:rPr lang="nl-NL">
                <a:solidFill>
                  <a:schemeClr val="tx1"/>
                </a:solidFill>
              </a:rPr>
              <a:t>RT DER </a:t>
            </a:r>
            <a:r>
              <a:rPr lang="nl-NL" sz="2800">
                <a:solidFill>
                  <a:schemeClr val="tx1"/>
                </a:solidFill>
              </a:rPr>
              <a:t>R</a:t>
            </a:r>
            <a:r>
              <a:rPr lang="nl-NL">
                <a:solidFill>
                  <a:schemeClr val="tx1"/>
                </a:solidFill>
              </a:rPr>
              <a:t>OSTE.</a:t>
            </a: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3576638" y="1976438"/>
            <a:ext cx="542925" cy="771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4400" b="0">
                <a:solidFill>
                  <a:srgbClr val="C11208"/>
                </a:solidFill>
                <a:latin typeface="Wingdings" pitchFamily="2" charset="2"/>
              </a:rPr>
              <a:t></a:t>
            </a: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3576638" y="3271838"/>
            <a:ext cx="542925" cy="771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4400" b="0">
                <a:solidFill>
                  <a:srgbClr val="C11208"/>
                </a:solidFill>
                <a:latin typeface="Wingdings" pitchFamily="2" charset="2"/>
              </a:rPr>
              <a:t></a:t>
            </a: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3576638" y="4643438"/>
            <a:ext cx="542925" cy="771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4400" b="0">
                <a:solidFill>
                  <a:srgbClr val="C11208"/>
                </a:solidFill>
                <a:latin typeface="Wingdings" pitchFamily="2" charset="2"/>
              </a:rPr>
              <a:t>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/>
          <p:cNvSpPr>
            <a:spLocks noChangeArrowheads="1"/>
          </p:cNvSpPr>
          <p:nvPr/>
        </p:nvSpPr>
        <p:spPr bwMode="auto">
          <a:xfrm>
            <a:off x="76200" y="1981200"/>
            <a:ext cx="3276600" cy="2286000"/>
          </a:xfrm>
          <a:prstGeom prst="homePlate">
            <a:avLst>
              <a:gd name="adj" fmla="val 47778"/>
            </a:avLst>
          </a:prstGeom>
          <a:gradFill rotWithShape="0">
            <a:gsLst>
              <a:gs pos="0">
                <a:srgbClr val="114F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0179" name="AutoShape 3"/>
          <p:cNvSpPr>
            <a:spLocks noChangeArrowheads="1"/>
          </p:cNvSpPr>
          <p:nvPr/>
        </p:nvSpPr>
        <p:spPr bwMode="auto">
          <a:xfrm>
            <a:off x="3429000" y="1752600"/>
            <a:ext cx="5638800" cy="48006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3365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0" y="2057400"/>
            <a:ext cx="5410200" cy="4419600"/>
          </a:xfrm>
          <a:noFill/>
        </p:spPr>
        <p:txBody>
          <a:bodyPr/>
          <a:lstStyle/>
          <a:p>
            <a:pPr>
              <a:lnSpc>
                <a:spcPct val="105000"/>
              </a:lnSpc>
              <a:buClr>
                <a:schemeClr val="tx1"/>
              </a:buClr>
              <a:buFont typeface="Monotype Sorts" pitchFamily="2" charset="2"/>
              <a:buChar char="o"/>
            </a:pPr>
            <a:r>
              <a:rPr lang="nl-NL" sz="2800" b="1" smtClean="0"/>
              <a:t>Steghöhe.</a:t>
            </a:r>
            <a:endParaRPr lang="nl-NL" sz="2800" smtClean="0"/>
          </a:p>
          <a:p>
            <a:pPr>
              <a:lnSpc>
                <a:spcPct val="105000"/>
              </a:lnSpc>
              <a:buFont typeface="Monotype Sorts" pitchFamily="2" charset="2"/>
              <a:buNone/>
            </a:pPr>
            <a:endParaRPr lang="nl-NL" sz="1800" b="1" smtClean="0"/>
          </a:p>
          <a:p>
            <a:pPr>
              <a:lnSpc>
                <a:spcPct val="105000"/>
              </a:lnSpc>
              <a:buClr>
                <a:schemeClr val="tx1"/>
              </a:buClr>
              <a:buFont typeface="Monotype Sorts" pitchFamily="2" charset="2"/>
              <a:buChar char="o"/>
            </a:pPr>
            <a:r>
              <a:rPr lang="nl-NL" sz="2800" b="1" smtClean="0"/>
              <a:t>Maschenweite.</a:t>
            </a:r>
          </a:p>
          <a:p>
            <a:pPr>
              <a:lnSpc>
                <a:spcPct val="105000"/>
              </a:lnSpc>
              <a:buFont typeface="Monotype Sorts" pitchFamily="2" charset="2"/>
              <a:buNone/>
            </a:pPr>
            <a:endParaRPr lang="nl-NL" sz="2800" b="1" smtClean="0"/>
          </a:p>
          <a:p>
            <a:pPr>
              <a:lnSpc>
                <a:spcPct val="105000"/>
              </a:lnSpc>
              <a:buClr>
                <a:schemeClr val="tx1"/>
              </a:buClr>
              <a:buFont typeface="Monotype Sorts" pitchFamily="2" charset="2"/>
              <a:buChar char="o"/>
            </a:pPr>
            <a:r>
              <a:rPr lang="nl-NL" sz="2800" b="1" smtClean="0"/>
              <a:t>Plattengröße.</a:t>
            </a:r>
          </a:p>
          <a:p>
            <a:pPr>
              <a:lnSpc>
                <a:spcPct val="105000"/>
              </a:lnSpc>
              <a:buFont typeface="Monotype Sorts" pitchFamily="2" charset="2"/>
              <a:buNone/>
            </a:pPr>
            <a:endParaRPr lang="nl-NL" sz="2800" b="1" smtClean="0"/>
          </a:p>
          <a:p>
            <a:pPr>
              <a:lnSpc>
                <a:spcPct val="105000"/>
              </a:lnSpc>
              <a:buClr>
                <a:schemeClr val="tx1"/>
              </a:buClr>
              <a:buFont typeface="Monotype Sorts" pitchFamily="2" charset="2"/>
              <a:buChar char="o"/>
            </a:pPr>
            <a:r>
              <a:rPr lang="nl-NL" sz="2800" b="1" smtClean="0"/>
              <a:t>Trägerabstand.</a:t>
            </a:r>
          </a:p>
          <a:p>
            <a:pPr>
              <a:lnSpc>
                <a:spcPct val="105000"/>
              </a:lnSpc>
              <a:buFont typeface="Monotype Sorts" pitchFamily="2" charset="2"/>
              <a:buNone/>
            </a:pPr>
            <a:r>
              <a:rPr lang="nl-NL" sz="2400" smtClean="0"/>
              <a:t>    (Pultrudierte Roste).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223838" y="528638"/>
            <a:ext cx="8772525" cy="588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6. M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ATERIAL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NTSCHEIDUNGS 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RITERIEN.</a:t>
            </a: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228600" y="1981200"/>
            <a:ext cx="2362200" cy="213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-4763" y="2205038"/>
            <a:ext cx="3057526" cy="1198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105000"/>
              </a:lnSpc>
              <a:spcBef>
                <a:spcPct val="20000"/>
              </a:spcBef>
            </a:pPr>
            <a:r>
              <a:rPr lang="nl-NL" sz="3200">
                <a:solidFill>
                  <a:schemeClr val="tx1"/>
                </a:solidFill>
              </a:rPr>
              <a:t>6</a:t>
            </a:r>
            <a:r>
              <a:rPr lang="nl-NL" sz="3600">
                <a:solidFill>
                  <a:schemeClr val="tx1"/>
                </a:solidFill>
              </a:rPr>
              <a:t>.</a:t>
            </a:r>
          </a:p>
          <a:p>
            <a:pPr algn="ctr">
              <a:lnSpc>
                <a:spcPct val="105000"/>
              </a:lnSpc>
              <a:spcBef>
                <a:spcPct val="20000"/>
              </a:spcBef>
            </a:pPr>
            <a:r>
              <a:rPr lang="nl-NL" sz="2800">
                <a:solidFill>
                  <a:schemeClr val="tx1"/>
                </a:solidFill>
              </a:rPr>
              <a:t>M</a:t>
            </a:r>
            <a:r>
              <a:rPr lang="nl-NL">
                <a:solidFill>
                  <a:schemeClr val="tx1"/>
                </a:solidFill>
              </a:rPr>
              <a:t>A</a:t>
            </a:r>
            <a:r>
              <a:rPr lang="nl-NL" sz="2800">
                <a:solidFill>
                  <a:schemeClr val="tx1"/>
                </a:solidFill>
              </a:rPr>
              <a:t>ß</a:t>
            </a:r>
            <a:r>
              <a:rPr lang="nl-NL">
                <a:solidFill>
                  <a:schemeClr val="tx1"/>
                </a:solidFill>
              </a:rPr>
              <a:t>E.</a:t>
            </a: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3725863" y="1905000"/>
            <a:ext cx="541337" cy="758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4400" b="0">
                <a:solidFill>
                  <a:srgbClr val="C11208"/>
                </a:solidFill>
                <a:latin typeface="Wingdings" pitchFamily="2" charset="2"/>
              </a:rPr>
              <a:t></a:t>
            </a: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3725863" y="3810000"/>
            <a:ext cx="541337" cy="758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4400" b="0">
                <a:solidFill>
                  <a:srgbClr val="C11208"/>
                </a:solidFill>
                <a:latin typeface="Wingdings" pitchFamily="2" charset="2"/>
              </a:rPr>
              <a:t></a:t>
            </a: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3725863" y="4879975"/>
            <a:ext cx="541337" cy="758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4400" b="0">
                <a:solidFill>
                  <a:srgbClr val="C11208"/>
                </a:solidFill>
                <a:latin typeface="Wingdings" pitchFamily="2" charset="2"/>
              </a:rPr>
              <a:t></a:t>
            </a: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3725863" y="2746375"/>
            <a:ext cx="541337" cy="758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4400" b="0">
                <a:solidFill>
                  <a:srgbClr val="C11208"/>
                </a:solidFill>
                <a:latin typeface="Wingdings" pitchFamily="2" charset="2"/>
              </a:rPr>
              <a:t>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/>
          <p:cNvSpPr>
            <a:spLocks noChangeArrowheads="1"/>
          </p:cNvSpPr>
          <p:nvPr/>
        </p:nvSpPr>
        <p:spPr bwMode="auto">
          <a:xfrm>
            <a:off x="76200" y="1981200"/>
            <a:ext cx="3276600" cy="2286000"/>
          </a:xfrm>
          <a:prstGeom prst="homePlate">
            <a:avLst>
              <a:gd name="adj" fmla="val 47778"/>
            </a:avLst>
          </a:prstGeom>
          <a:gradFill rotWithShape="0">
            <a:gsLst>
              <a:gs pos="0">
                <a:srgbClr val="114F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1203" name="AutoShape 3"/>
          <p:cNvSpPr>
            <a:spLocks noChangeArrowheads="1"/>
          </p:cNvSpPr>
          <p:nvPr/>
        </p:nvSpPr>
        <p:spPr bwMode="auto">
          <a:xfrm>
            <a:off x="3429000" y="1752600"/>
            <a:ext cx="5638800" cy="48006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3365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657600" y="2209800"/>
            <a:ext cx="5410200" cy="4343400"/>
          </a:xfrm>
          <a:noFill/>
        </p:spPr>
        <p:txBody>
          <a:bodyPr/>
          <a:lstStyle/>
          <a:p>
            <a:pPr>
              <a:lnSpc>
                <a:spcPct val="105000"/>
              </a:lnSpc>
              <a:buClr>
                <a:schemeClr val="tx1"/>
              </a:buClr>
              <a:buFont typeface="Monotype Sorts" pitchFamily="2" charset="2"/>
              <a:buChar char="o"/>
            </a:pPr>
            <a:r>
              <a:rPr lang="nl-NL" sz="2800" b="1" smtClean="0"/>
              <a:t>Konkav gewölbt.</a:t>
            </a:r>
          </a:p>
          <a:p>
            <a:pPr>
              <a:lnSpc>
                <a:spcPct val="105000"/>
              </a:lnSpc>
              <a:buFont typeface="Monotype Sorts" pitchFamily="2" charset="2"/>
              <a:buNone/>
            </a:pPr>
            <a:endParaRPr lang="nl-NL" sz="2800" b="1" smtClean="0"/>
          </a:p>
          <a:p>
            <a:pPr>
              <a:lnSpc>
                <a:spcPct val="105000"/>
              </a:lnSpc>
              <a:buClr>
                <a:schemeClr val="tx1"/>
              </a:buClr>
              <a:buFont typeface="Monotype Sorts" pitchFamily="2" charset="2"/>
              <a:buChar char="o"/>
            </a:pPr>
            <a:r>
              <a:rPr lang="nl-NL" sz="2800" b="1" smtClean="0"/>
              <a:t>Besandet.</a:t>
            </a:r>
          </a:p>
          <a:p>
            <a:pPr>
              <a:lnSpc>
                <a:spcPct val="105000"/>
              </a:lnSpc>
              <a:buFont typeface="Monotype Sorts" pitchFamily="2" charset="2"/>
              <a:buNone/>
            </a:pPr>
            <a:endParaRPr lang="nl-NL" sz="2800" b="1" smtClean="0"/>
          </a:p>
          <a:p>
            <a:pPr>
              <a:lnSpc>
                <a:spcPct val="105000"/>
              </a:lnSpc>
              <a:buClr>
                <a:schemeClr val="tx1"/>
              </a:buClr>
              <a:buFont typeface="Monotype Sorts" pitchFamily="2" charset="2"/>
              <a:buChar char="o"/>
            </a:pPr>
            <a:r>
              <a:rPr lang="nl-NL" sz="2800" b="1" smtClean="0"/>
              <a:t>Beschichtet.</a:t>
            </a:r>
          </a:p>
          <a:p>
            <a:pPr>
              <a:lnSpc>
                <a:spcPct val="105000"/>
              </a:lnSpc>
              <a:buFont typeface="Monotype Sorts" pitchFamily="2" charset="2"/>
              <a:buNone/>
            </a:pPr>
            <a:endParaRPr lang="nl-NL" sz="2800" b="1" smtClean="0"/>
          </a:p>
          <a:p>
            <a:pPr>
              <a:lnSpc>
                <a:spcPct val="105000"/>
              </a:lnSpc>
              <a:buClr>
                <a:schemeClr val="tx1"/>
              </a:buClr>
              <a:buFont typeface="Monotype Sorts" pitchFamily="2" charset="2"/>
              <a:buChar char="o"/>
            </a:pPr>
            <a:r>
              <a:rPr lang="nl-NL" sz="2800" b="1" smtClean="0"/>
              <a:t>Beschichtet und besandet.</a:t>
            </a:r>
          </a:p>
          <a:p>
            <a:pPr>
              <a:lnSpc>
                <a:spcPct val="105000"/>
              </a:lnSpc>
              <a:buFont typeface="Monotype Sorts" pitchFamily="2" charset="2"/>
              <a:buNone/>
            </a:pPr>
            <a:endParaRPr lang="nl-NL" sz="2800" b="1" smtClean="0"/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223838" y="528638"/>
            <a:ext cx="8772525" cy="588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6. M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ATERIAL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NTSCHEIDUNGS 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RITERIEN.</a:t>
            </a: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228600" y="1981200"/>
            <a:ext cx="2362200" cy="213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-4763" y="2205038"/>
            <a:ext cx="3057526" cy="1198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105000"/>
              </a:lnSpc>
              <a:spcBef>
                <a:spcPct val="20000"/>
              </a:spcBef>
            </a:pPr>
            <a:r>
              <a:rPr lang="nl-NL" sz="3200">
                <a:solidFill>
                  <a:schemeClr val="tx1"/>
                </a:solidFill>
              </a:rPr>
              <a:t>7</a:t>
            </a:r>
            <a:r>
              <a:rPr lang="nl-NL" sz="3600">
                <a:solidFill>
                  <a:schemeClr val="tx1"/>
                </a:solidFill>
              </a:rPr>
              <a:t>.</a:t>
            </a:r>
          </a:p>
          <a:p>
            <a:pPr algn="ctr">
              <a:lnSpc>
                <a:spcPct val="105000"/>
              </a:lnSpc>
              <a:spcBef>
                <a:spcPct val="20000"/>
              </a:spcBef>
            </a:pPr>
            <a:r>
              <a:rPr lang="nl-NL" sz="2800">
                <a:solidFill>
                  <a:schemeClr val="tx1"/>
                </a:solidFill>
              </a:rPr>
              <a:t>O</a:t>
            </a:r>
            <a:r>
              <a:rPr lang="nl-NL">
                <a:solidFill>
                  <a:schemeClr val="tx1"/>
                </a:solidFill>
              </a:rPr>
              <a:t>BERFLÄCHE.</a:t>
            </a: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3576638" y="2052638"/>
            <a:ext cx="542925" cy="771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4400" b="0">
                <a:solidFill>
                  <a:srgbClr val="C11208"/>
                </a:solidFill>
                <a:latin typeface="Wingdings" pitchFamily="2" charset="2"/>
              </a:rPr>
              <a:t></a:t>
            </a: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3576638" y="3119438"/>
            <a:ext cx="542925" cy="771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4400" b="0">
                <a:solidFill>
                  <a:srgbClr val="C11208"/>
                </a:solidFill>
                <a:latin typeface="Wingdings" pitchFamily="2" charset="2"/>
              </a:rPr>
              <a:t></a:t>
            </a:r>
          </a:p>
        </p:txBody>
      </p:sp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3576638" y="4186238"/>
            <a:ext cx="542925" cy="771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4400" b="0">
                <a:solidFill>
                  <a:srgbClr val="C11208"/>
                </a:solidFill>
                <a:latin typeface="Wingdings" pitchFamily="2" charset="2"/>
              </a:rPr>
              <a:t></a:t>
            </a:r>
          </a:p>
        </p:txBody>
      </p: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3576638" y="5253038"/>
            <a:ext cx="542925" cy="771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4400" b="0">
                <a:solidFill>
                  <a:srgbClr val="C11208"/>
                </a:solidFill>
                <a:latin typeface="Wingdings" pitchFamily="2" charset="2"/>
              </a:rPr>
              <a:t>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/>
          <p:cNvSpPr>
            <a:spLocks noChangeArrowheads="1"/>
          </p:cNvSpPr>
          <p:nvPr/>
        </p:nvSpPr>
        <p:spPr bwMode="auto">
          <a:xfrm>
            <a:off x="76200" y="1981200"/>
            <a:ext cx="3276600" cy="2286000"/>
          </a:xfrm>
          <a:prstGeom prst="homePlate">
            <a:avLst>
              <a:gd name="adj" fmla="val 47778"/>
            </a:avLst>
          </a:prstGeom>
          <a:gradFill rotWithShape="0">
            <a:gsLst>
              <a:gs pos="0">
                <a:srgbClr val="114F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2227" name="AutoShape 3"/>
          <p:cNvSpPr>
            <a:spLocks noChangeArrowheads="1"/>
          </p:cNvSpPr>
          <p:nvPr/>
        </p:nvSpPr>
        <p:spPr bwMode="auto">
          <a:xfrm>
            <a:off x="3429000" y="1752600"/>
            <a:ext cx="5638800" cy="39624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3365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657600" y="2209800"/>
            <a:ext cx="5410200" cy="3048000"/>
          </a:xfrm>
          <a:noFill/>
        </p:spPr>
        <p:txBody>
          <a:bodyPr/>
          <a:lstStyle/>
          <a:p>
            <a:pPr>
              <a:lnSpc>
                <a:spcPct val="105000"/>
              </a:lnSpc>
              <a:buClr>
                <a:schemeClr val="tx1"/>
              </a:buClr>
              <a:buFont typeface="Monotype Sorts" pitchFamily="2" charset="2"/>
              <a:buChar char="o"/>
            </a:pPr>
            <a:r>
              <a:rPr lang="nl-NL" sz="2800" b="1" smtClean="0"/>
              <a:t>Harz/Anwendungsbezogen.</a:t>
            </a:r>
          </a:p>
          <a:p>
            <a:pPr>
              <a:lnSpc>
                <a:spcPct val="105000"/>
              </a:lnSpc>
              <a:buFont typeface="Monotype Sorts" pitchFamily="2" charset="2"/>
              <a:buNone/>
            </a:pPr>
            <a:endParaRPr lang="nl-NL" sz="2800" b="1" smtClean="0"/>
          </a:p>
          <a:p>
            <a:pPr>
              <a:lnSpc>
                <a:spcPct val="105000"/>
              </a:lnSpc>
              <a:buClr>
                <a:schemeClr val="tx1"/>
              </a:buClr>
              <a:buFont typeface="Monotype Sorts" pitchFamily="2" charset="2"/>
              <a:buChar char="o"/>
            </a:pPr>
            <a:r>
              <a:rPr lang="nl-NL" sz="2800" b="1" smtClean="0"/>
              <a:t>Spezifiziert.</a:t>
            </a:r>
          </a:p>
          <a:p>
            <a:pPr>
              <a:lnSpc>
                <a:spcPct val="105000"/>
              </a:lnSpc>
              <a:buFont typeface="Monotype Sorts" pitchFamily="2" charset="2"/>
              <a:buNone/>
            </a:pPr>
            <a:endParaRPr lang="nl-NL" sz="2800" b="1" smtClean="0"/>
          </a:p>
          <a:p>
            <a:pPr>
              <a:lnSpc>
                <a:spcPct val="105000"/>
              </a:lnSpc>
              <a:buClr>
                <a:schemeClr val="tx1"/>
              </a:buClr>
              <a:buFont typeface="Monotype Sorts" pitchFamily="2" charset="2"/>
              <a:buChar char="o"/>
            </a:pPr>
            <a:r>
              <a:rPr lang="nl-NL" sz="2800" b="1" smtClean="0"/>
              <a:t>Unspezifiziert.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223838" y="528638"/>
            <a:ext cx="8772525" cy="588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6. M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ATERIAL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NTSCHEIDUNGS 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RITERIEN.</a:t>
            </a: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228600" y="1981200"/>
            <a:ext cx="2362200" cy="213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-4763" y="2281238"/>
            <a:ext cx="2981326" cy="1198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105000"/>
              </a:lnSpc>
              <a:spcBef>
                <a:spcPct val="20000"/>
              </a:spcBef>
            </a:pPr>
            <a:r>
              <a:rPr lang="nl-NL" sz="3200">
                <a:solidFill>
                  <a:schemeClr val="tx1"/>
                </a:solidFill>
              </a:rPr>
              <a:t>8</a:t>
            </a:r>
            <a:r>
              <a:rPr lang="nl-NL" sz="3600">
                <a:solidFill>
                  <a:schemeClr val="tx1"/>
                </a:solidFill>
              </a:rPr>
              <a:t>.</a:t>
            </a:r>
          </a:p>
          <a:p>
            <a:pPr algn="ctr">
              <a:lnSpc>
                <a:spcPct val="105000"/>
              </a:lnSpc>
              <a:spcBef>
                <a:spcPct val="20000"/>
              </a:spcBef>
            </a:pPr>
            <a:r>
              <a:rPr lang="nl-NL" sz="2800">
                <a:solidFill>
                  <a:schemeClr val="tx1"/>
                </a:solidFill>
              </a:rPr>
              <a:t>F</a:t>
            </a:r>
            <a:r>
              <a:rPr lang="nl-NL">
                <a:solidFill>
                  <a:schemeClr val="tx1"/>
                </a:solidFill>
              </a:rPr>
              <a:t>ARBE.</a:t>
            </a: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3576638" y="2052638"/>
            <a:ext cx="542925" cy="771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4400" b="0">
                <a:solidFill>
                  <a:srgbClr val="C11208"/>
                </a:solidFill>
                <a:latin typeface="Wingdings" pitchFamily="2" charset="2"/>
              </a:rPr>
              <a:t></a:t>
            </a:r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3576638" y="3119438"/>
            <a:ext cx="542925" cy="771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4400" b="0">
                <a:solidFill>
                  <a:srgbClr val="C11208"/>
                </a:solidFill>
                <a:latin typeface="Wingdings" pitchFamily="2" charset="2"/>
              </a:rPr>
              <a:t></a:t>
            </a:r>
          </a:p>
        </p:txBody>
      </p:sp>
      <p:sp>
        <p:nvSpPr>
          <p:cNvPr id="52234" name="Rectangle 10"/>
          <p:cNvSpPr>
            <a:spLocks noChangeArrowheads="1"/>
          </p:cNvSpPr>
          <p:nvPr/>
        </p:nvSpPr>
        <p:spPr bwMode="auto">
          <a:xfrm>
            <a:off x="3576638" y="4186238"/>
            <a:ext cx="542925" cy="771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4400" b="0">
                <a:solidFill>
                  <a:srgbClr val="C11208"/>
                </a:solidFill>
                <a:latin typeface="Wingdings" pitchFamily="2" charset="2"/>
              </a:rPr>
              <a:t>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21245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0" y="1905000"/>
            <a:ext cx="8850313" cy="2497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75000"/>
              </a:lnSpc>
              <a:spcBef>
                <a:spcPct val="20000"/>
              </a:spcBef>
              <a:defRPr/>
            </a:pPr>
            <a:r>
              <a:rPr lang="nl-NL" sz="6600">
                <a:solidFill>
                  <a:schemeClr val="tx2"/>
                </a:solidFill>
              </a:rPr>
              <a:t>G.F.K</a:t>
            </a:r>
          </a:p>
          <a:p>
            <a:pPr algn="ctr">
              <a:lnSpc>
                <a:spcPct val="75000"/>
              </a:lnSpc>
              <a:spcBef>
                <a:spcPct val="20000"/>
              </a:spcBef>
              <a:defRPr/>
            </a:pPr>
            <a:r>
              <a:rPr lang="nl-NL" sz="4800">
                <a:solidFill>
                  <a:schemeClr val="tx2"/>
                </a:solidFill>
              </a:rPr>
              <a:t>GEGOSSENE </a:t>
            </a:r>
            <a:endParaRPr lang="nl-NL" sz="6000">
              <a:solidFill>
                <a:schemeClr val="tx2"/>
              </a:solidFill>
            </a:endParaRPr>
          </a:p>
          <a:p>
            <a:pPr algn="ctr">
              <a:lnSpc>
                <a:spcPct val="75000"/>
              </a:lnSpc>
              <a:spcBef>
                <a:spcPct val="20000"/>
              </a:spcBef>
              <a:defRPr/>
            </a:pPr>
            <a:r>
              <a:rPr lang="nl-NL" sz="6600">
                <a:solidFill>
                  <a:schemeClr val="tx2"/>
                </a:solidFill>
              </a:rPr>
              <a:t>G</a:t>
            </a:r>
            <a:r>
              <a:rPr lang="nl-NL" sz="4800">
                <a:solidFill>
                  <a:schemeClr val="tx2"/>
                </a:solidFill>
              </a:rPr>
              <a:t>ITTERROSTE</a:t>
            </a:r>
            <a:endParaRPr lang="nl-NL" sz="66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990600" y="5638800"/>
            <a:ext cx="71628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nl-NL" sz="4000">
                <a:solidFill>
                  <a:schemeClr val="tx2"/>
                </a:solidFill>
              </a:rPr>
              <a:t>E</a:t>
            </a:r>
            <a:r>
              <a:rPr lang="nl-NL" sz="3200">
                <a:solidFill>
                  <a:schemeClr val="tx2"/>
                </a:solidFill>
              </a:rPr>
              <a:t>INFÜHRUNG</a:t>
            </a:r>
            <a:r>
              <a:rPr lang="nl-NL" sz="4000">
                <a:solidFill>
                  <a:schemeClr val="tx2"/>
                </a:solidFill>
              </a:rPr>
              <a:t> P</a:t>
            </a:r>
            <a:r>
              <a:rPr lang="nl-NL" sz="3200">
                <a:solidFill>
                  <a:schemeClr val="tx2"/>
                </a:solidFill>
              </a:rPr>
              <a:t>RODUKTION.</a:t>
            </a:r>
            <a:endParaRPr lang="nl-NL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6099" name="Rectangle 19"/>
          <p:cNvSpPr>
            <a:spLocks noChangeArrowheads="1"/>
          </p:cNvSpPr>
          <p:nvPr/>
        </p:nvSpPr>
        <p:spPr bwMode="auto">
          <a:xfrm>
            <a:off x="0" y="533400"/>
            <a:ext cx="90678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  <a:defRPr/>
            </a:pPr>
            <a:r>
              <a:rPr lang="nl-NL" sz="4000">
                <a:solidFill>
                  <a:srgbClr val="DDDDD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7. P</a:t>
            </a:r>
            <a:r>
              <a:rPr lang="nl-NL" sz="3200">
                <a:solidFill>
                  <a:srgbClr val="DDDDD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RODUKTIONSVERFAHREN.</a:t>
            </a:r>
          </a:p>
        </p:txBody>
      </p:sp>
      <p:sp>
        <p:nvSpPr>
          <p:cNvPr id="46101" name="AutoShape 21"/>
          <p:cNvSpPr>
            <a:spLocks noChangeArrowheads="1"/>
          </p:cNvSpPr>
          <p:nvPr/>
        </p:nvSpPr>
        <p:spPr bwMode="auto">
          <a:xfrm>
            <a:off x="685800" y="3276600"/>
            <a:ext cx="685800" cy="3352800"/>
          </a:xfrm>
          <a:prstGeom prst="curvedRightArrow">
            <a:avLst>
              <a:gd name="adj1" fmla="val 97778"/>
              <a:gd name="adj2" fmla="val 195556"/>
              <a:gd name="adj3" fmla="val 33333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  <p:sp>
        <p:nvSpPr>
          <p:cNvPr id="46102" name="AutoShape 22"/>
          <p:cNvSpPr>
            <a:spLocks noChangeArrowheads="1"/>
          </p:cNvSpPr>
          <p:nvPr/>
        </p:nvSpPr>
        <p:spPr bwMode="auto">
          <a:xfrm flipH="1">
            <a:off x="7696200" y="3200400"/>
            <a:ext cx="685800" cy="3352800"/>
          </a:xfrm>
          <a:prstGeom prst="curvedRightArrow">
            <a:avLst>
              <a:gd name="adj1" fmla="val 97778"/>
              <a:gd name="adj2" fmla="val 195556"/>
              <a:gd name="adj3" fmla="val 33333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21245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219200"/>
          </a:xfrm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nl-NL" sz="3200" b="1" smtClean="0">
                <a:solidFill>
                  <a:srgbClr val="CECE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</a:t>
            </a:r>
            <a:r>
              <a:rPr lang="nl-NL" sz="2800" b="1" smtClean="0">
                <a:solidFill>
                  <a:srgbClr val="CECE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ODULE </a:t>
            </a:r>
            <a:r>
              <a:rPr lang="nl-NL" sz="3200" b="1" smtClean="0">
                <a:solidFill>
                  <a:srgbClr val="CECE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nl-NL" sz="2800" b="1" smtClean="0">
                <a:solidFill>
                  <a:srgbClr val="CECE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: </a:t>
            </a:r>
            <a:br>
              <a:rPr lang="nl-NL" sz="2800" b="1" smtClean="0">
                <a:solidFill>
                  <a:srgbClr val="CECE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nl-NL" sz="3200" b="1" smtClean="0">
                <a:solidFill>
                  <a:srgbClr val="CECE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</a:t>
            </a:r>
            <a:r>
              <a:rPr lang="nl-NL" sz="2800" b="1" smtClean="0">
                <a:solidFill>
                  <a:srgbClr val="CECE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LLGEMEINE </a:t>
            </a:r>
            <a:r>
              <a:rPr lang="nl-NL" sz="3200" b="1" smtClean="0">
                <a:solidFill>
                  <a:srgbClr val="CECE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</a:t>
            </a:r>
            <a:r>
              <a:rPr lang="nl-NL" sz="2800" b="1" smtClean="0">
                <a:solidFill>
                  <a:srgbClr val="CECE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ECHNISCHE INFORMATION</a:t>
            </a:r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 flipH="1">
            <a:off x="8388350" y="920750"/>
            <a:ext cx="596900" cy="215900"/>
          </a:xfrm>
          <a:prstGeom prst="rightArrow">
            <a:avLst>
              <a:gd name="adj1" fmla="val 50000"/>
              <a:gd name="adj2" fmla="val 138248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158750" y="920750"/>
            <a:ext cx="596900" cy="215900"/>
          </a:xfrm>
          <a:prstGeom prst="rightArrow">
            <a:avLst>
              <a:gd name="adj1" fmla="val 50000"/>
              <a:gd name="adj2" fmla="val 138248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2057400" y="1905000"/>
            <a:ext cx="5410200" cy="434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nl-NL"/>
              <a:t>4. Fasern.</a:t>
            </a:r>
            <a:endParaRPr lang="nl-NL" sz="2200" b="0"/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nl-NL" sz="2200" b="0"/>
              <a:t>	4.1. Eigenschaften Fasern.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nl-NL" sz="2200" b="0"/>
              <a:t>	4.2. Übersicht Anwendung Fasern. 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endParaRPr lang="nl-NL" sz="600" b="0"/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nl-NL"/>
              <a:t>5. Übersicht Additive und Farben.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endParaRPr lang="nl-NL" sz="700" b="0"/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nl-NL"/>
              <a:t>6. Material Entscheidungs Kriterien.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endParaRPr lang="nl-NL" sz="700"/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nl-NL"/>
              <a:t>7. Produktionsverfahren.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9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021245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5105400"/>
          </a:xfrm>
          <a:noFill/>
        </p:spPr>
        <p:txBody>
          <a:bodyPr/>
          <a:lstStyle/>
          <a:p>
            <a:pPr>
              <a:lnSpc>
                <a:spcPct val="150000"/>
              </a:lnSpc>
              <a:buFont typeface="Monotype Sorts" pitchFamily="2" charset="2"/>
              <a:buNone/>
            </a:pPr>
            <a:r>
              <a:rPr lang="nl-NL" sz="2200" b="1" smtClean="0">
                <a:solidFill>
                  <a:schemeClr val="accent1"/>
                </a:solidFill>
              </a:rPr>
              <a:t>1. Produktpallet.</a:t>
            </a:r>
          </a:p>
          <a:p>
            <a:pPr>
              <a:lnSpc>
                <a:spcPct val="150000"/>
              </a:lnSpc>
              <a:buFont typeface="Monotype Sorts" pitchFamily="2" charset="2"/>
              <a:buNone/>
            </a:pPr>
            <a:r>
              <a:rPr lang="nl-NL" sz="2200" b="1" smtClean="0">
                <a:solidFill>
                  <a:schemeClr val="accent1"/>
                </a:solidFill>
              </a:rPr>
              <a:t>2. Ausführungen Konstruktionsmaterialien.</a:t>
            </a:r>
          </a:p>
          <a:p>
            <a:pPr>
              <a:lnSpc>
                <a:spcPct val="120000"/>
              </a:lnSpc>
              <a:buFont typeface="Monotype Sorts" pitchFamily="2" charset="2"/>
              <a:buNone/>
            </a:pPr>
            <a:r>
              <a:rPr lang="nl-NL" sz="2200" b="1" smtClean="0">
                <a:solidFill>
                  <a:schemeClr val="accent1"/>
                </a:solidFill>
              </a:rPr>
              <a:t>	2.1. Unterschied gegossene und pultrudierte Roste. </a:t>
            </a:r>
          </a:p>
          <a:p>
            <a:pPr>
              <a:lnSpc>
                <a:spcPct val="120000"/>
              </a:lnSpc>
              <a:buFont typeface="Monotype Sorts" pitchFamily="2" charset="2"/>
              <a:buNone/>
            </a:pPr>
            <a:r>
              <a:rPr lang="nl-NL" sz="2200" b="1" smtClean="0">
                <a:solidFill>
                  <a:schemeClr val="accent1"/>
                </a:solidFill>
              </a:rPr>
              <a:t>	2.2. Vergleich gegossene und pultrudierte Roste.</a:t>
            </a:r>
          </a:p>
          <a:p>
            <a:pPr>
              <a:lnSpc>
                <a:spcPct val="120000"/>
              </a:lnSpc>
              <a:buFont typeface="Monotype Sorts" pitchFamily="2" charset="2"/>
              <a:buNone/>
            </a:pPr>
            <a:r>
              <a:rPr lang="nl-NL" sz="2200" b="1" smtClean="0">
                <a:solidFill>
                  <a:schemeClr val="accent1"/>
                </a:solidFill>
              </a:rPr>
              <a:t>	2.3. Harzausführungen gegossene Roste.</a:t>
            </a:r>
          </a:p>
          <a:p>
            <a:pPr>
              <a:lnSpc>
                <a:spcPct val="120000"/>
              </a:lnSpc>
              <a:buFont typeface="Monotype Sorts" pitchFamily="2" charset="2"/>
              <a:buNone/>
            </a:pPr>
            <a:r>
              <a:rPr lang="nl-NL" sz="2200" b="1" smtClean="0">
                <a:solidFill>
                  <a:schemeClr val="accent1"/>
                </a:solidFill>
              </a:rPr>
              <a:t>	2.4. Eigenschaften Harzausführungen gegossene Roste .</a:t>
            </a:r>
          </a:p>
          <a:p>
            <a:pPr>
              <a:lnSpc>
                <a:spcPct val="120000"/>
              </a:lnSpc>
              <a:buFont typeface="Monotype Sorts" pitchFamily="2" charset="2"/>
              <a:buNone/>
            </a:pPr>
            <a:r>
              <a:rPr lang="nl-NL" sz="2200" b="1" smtClean="0">
                <a:solidFill>
                  <a:schemeClr val="accent1"/>
                </a:solidFill>
              </a:rPr>
              <a:t>	2.5. Übersicht Rostausführungen.</a:t>
            </a:r>
          </a:p>
          <a:p>
            <a:pPr>
              <a:lnSpc>
                <a:spcPct val="150000"/>
              </a:lnSpc>
              <a:buFont typeface="Monotype Sorts" pitchFamily="2" charset="2"/>
              <a:buNone/>
            </a:pPr>
            <a:r>
              <a:rPr lang="nl-NL" sz="2200" b="1" smtClean="0">
                <a:solidFill>
                  <a:schemeClr val="accent1"/>
                </a:solidFill>
              </a:rPr>
              <a:t>3. Vorteile GFK Produkte.</a:t>
            </a:r>
          </a:p>
          <a:p>
            <a:pPr>
              <a:lnSpc>
                <a:spcPct val="150000"/>
              </a:lnSpc>
              <a:buFont typeface="Monotype Sorts" pitchFamily="2" charset="2"/>
              <a:buNone/>
            </a:pPr>
            <a:r>
              <a:rPr lang="nl-NL" sz="2200" b="1" smtClean="0">
                <a:solidFill>
                  <a:schemeClr val="accent1"/>
                </a:solidFill>
              </a:rPr>
              <a:t>4. Bereich GFK Konstruktionssysteme. </a:t>
            </a:r>
          </a:p>
          <a:p>
            <a:pPr>
              <a:lnSpc>
                <a:spcPct val="150000"/>
              </a:lnSpc>
              <a:buFont typeface="Monotype Sorts" pitchFamily="2" charset="2"/>
              <a:buNone/>
            </a:pPr>
            <a:r>
              <a:rPr lang="nl-NL" sz="2200" b="1" smtClean="0">
                <a:solidFill>
                  <a:schemeClr val="accent1"/>
                </a:solidFill>
              </a:rPr>
              <a:t>5. Design und Anwendungen in GFK.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219200"/>
          </a:xfrm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nl-NL" sz="3200" b="1" smtClean="0">
                <a:solidFill>
                  <a:srgbClr val="CECE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</a:t>
            </a:r>
            <a:r>
              <a:rPr lang="nl-NL" sz="2800" b="1" smtClean="0">
                <a:solidFill>
                  <a:srgbClr val="CECE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ODULE </a:t>
            </a:r>
            <a:r>
              <a:rPr lang="nl-NL" sz="3200" b="1" smtClean="0">
                <a:solidFill>
                  <a:srgbClr val="CECE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nl-NL" sz="2800" b="1" smtClean="0">
                <a:solidFill>
                  <a:srgbClr val="CECE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: </a:t>
            </a:r>
            <a:br>
              <a:rPr lang="nl-NL" sz="2800" b="1" smtClean="0">
                <a:solidFill>
                  <a:srgbClr val="CECE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nl-NL" sz="3200" b="1" smtClean="0">
                <a:solidFill>
                  <a:srgbClr val="CECE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</a:t>
            </a:r>
            <a:r>
              <a:rPr lang="nl-NL" sz="2800" b="1" smtClean="0">
                <a:solidFill>
                  <a:srgbClr val="CECE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RODUKT</a:t>
            </a:r>
            <a:r>
              <a:rPr lang="nl-NL" sz="2400" b="1" smtClean="0">
                <a:solidFill>
                  <a:srgbClr val="CECE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nl-NL" sz="3200" b="1" smtClean="0">
                <a:solidFill>
                  <a:srgbClr val="CECE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</a:t>
            </a:r>
            <a:r>
              <a:rPr lang="nl-NL" sz="2800" b="1" smtClean="0">
                <a:solidFill>
                  <a:srgbClr val="CECE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NFORMATION.</a:t>
            </a:r>
          </a:p>
        </p:txBody>
      </p:sp>
      <p:sp>
        <p:nvSpPr>
          <p:cNvPr id="47108" name="AutoShape 4"/>
          <p:cNvSpPr>
            <a:spLocks noChangeArrowheads="1"/>
          </p:cNvSpPr>
          <p:nvPr/>
        </p:nvSpPr>
        <p:spPr bwMode="auto">
          <a:xfrm flipH="1">
            <a:off x="7086600" y="1003300"/>
            <a:ext cx="596900" cy="215900"/>
          </a:xfrm>
          <a:prstGeom prst="rightArrow">
            <a:avLst>
              <a:gd name="adj1" fmla="val 50000"/>
              <a:gd name="adj2" fmla="val 138248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  <p:sp>
        <p:nvSpPr>
          <p:cNvPr id="47109" name="AutoShape 5"/>
          <p:cNvSpPr>
            <a:spLocks noChangeArrowheads="1"/>
          </p:cNvSpPr>
          <p:nvPr/>
        </p:nvSpPr>
        <p:spPr bwMode="auto">
          <a:xfrm>
            <a:off x="1371600" y="1003300"/>
            <a:ext cx="596900" cy="215900"/>
          </a:xfrm>
          <a:prstGeom prst="rightArrow">
            <a:avLst>
              <a:gd name="adj1" fmla="val 50000"/>
              <a:gd name="adj2" fmla="val 138248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2"/>
          <p:cNvSpPr>
            <a:spLocks noChangeArrowheads="1"/>
          </p:cNvSpPr>
          <p:nvPr/>
        </p:nvSpPr>
        <p:spPr bwMode="auto">
          <a:xfrm>
            <a:off x="323850" y="1828800"/>
            <a:ext cx="2800350" cy="1524000"/>
          </a:xfrm>
          <a:prstGeom prst="homePlate">
            <a:avLst>
              <a:gd name="adj" fmla="val 61250"/>
            </a:avLst>
          </a:prstGeom>
          <a:gradFill rotWithShape="0">
            <a:gsLst>
              <a:gs pos="0">
                <a:srgbClr val="114F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076" name="AutoShape 3"/>
          <p:cNvSpPr>
            <a:spLocks noChangeArrowheads="1"/>
          </p:cNvSpPr>
          <p:nvPr/>
        </p:nvSpPr>
        <p:spPr bwMode="auto">
          <a:xfrm>
            <a:off x="3505200" y="1752600"/>
            <a:ext cx="5486400" cy="50292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3365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733800" y="1905000"/>
            <a:ext cx="5257800" cy="4876800"/>
          </a:xfrm>
          <a:noFill/>
        </p:spPr>
        <p:txBody>
          <a:bodyPr/>
          <a:lstStyle/>
          <a:p>
            <a:pPr>
              <a:lnSpc>
                <a:spcPct val="105000"/>
              </a:lnSpc>
              <a:buClr>
                <a:schemeClr val="tx1"/>
              </a:buClr>
              <a:buFont typeface="Monotype Sorts" pitchFamily="2" charset="2"/>
              <a:buChar char="o"/>
            </a:pPr>
            <a:r>
              <a:rPr lang="nl-NL" sz="2800" b="1" smtClean="0"/>
              <a:t>Gegossene Roste.</a:t>
            </a:r>
          </a:p>
          <a:p>
            <a:pPr>
              <a:lnSpc>
                <a:spcPct val="105000"/>
              </a:lnSpc>
              <a:buClr>
                <a:schemeClr val="tx1"/>
              </a:buClr>
              <a:buFont typeface="Monotype Sorts" pitchFamily="2" charset="2"/>
              <a:buChar char="o"/>
            </a:pPr>
            <a:r>
              <a:rPr lang="nl-NL" sz="2800" b="1" smtClean="0"/>
              <a:t>Pultrudierte Roste.</a:t>
            </a:r>
          </a:p>
          <a:p>
            <a:pPr>
              <a:lnSpc>
                <a:spcPct val="105000"/>
              </a:lnSpc>
              <a:buClr>
                <a:schemeClr val="tx1"/>
              </a:buClr>
              <a:buFont typeface="Monotype Sorts" pitchFamily="2" charset="2"/>
              <a:buChar char="o"/>
            </a:pPr>
            <a:r>
              <a:rPr lang="nl-NL" sz="2800" b="1" smtClean="0"/>
              <a:t>Profile.</a:t>
            </a:r>
          </a:p>
          <a:p>
            <a:pPr>
              <a:lnSpc>
                <a:spcPct val="105000"/>
              </a:lnSpc>
              <a:buClr>
                <a:schemeClr val="tx1"/>
              </a:buClr>
              <a:buFont typeface="Monotype Sorts" pitchFamily="2" charset="2"/>
              <a:buChar char="o"/>
            </a:pPr>
            <a:r>
              <a:rPr lang="nl-NL" sz="2800" b="1" smtClean="0"/>
              <a:t>Geländer-Systeme.</a:t>
            </a:r>
          </a:p>
          <a:p>
            <a:pPr>
              <a:lnSpc>
                <a:spcPct val="105000"/>
              </a:lnSpc>
              <a:buClr>
                <a:schemeClr val="tx1"/>
              </a:buClr>
              <a:buFont typeface="Monotype Sorts" pitchFamily="2" charset="2"/>
              <a:buChar char="o"/>
            </a:pPr>
            <a:r>
              <a:rPr lang="nl-NL" sz="2800" b="1" smtClean="0"/>
              <a:t>Stufen und Treppen.</a:t>
            </a:r>
          </a:p>
          <a:p>
            <a:pPr>
              <a:lnSpc>
                <a:spcPct val="105000"/>
              </a:lnSpc>
              <a:buClr>
                <a:schemeClr val="tx1"/>
              </a:buClr>
              <a:buFont typeface="Monotype Sorts" pitchFamily="2" charset="2"/>
              <a:buChar char="o"/>
            </a:pPr>
            <a:r>
              <a:rPr lang="nl-NL" sz="2800" b="1" smtClean="0"/>
              <a:t>Sicherheitsleitern.</a:t>
            </a:r>
          </a:p>
          <a:p>
            <a:pPr>
              <a:lnSpc>
                <a:spcPct val="105000"/>
              </a:lnSpc>
              <a:buClr>
                <a:schemeClr val="tx1"/>
              </a:buClr>
              <a:buFont typeface="Monotype Sorts" pitchFamily="2" charset="2"/>
              <a:buChar char="o"/>
            </a:pPr>
            <a:r>
              <a:rPr lang="nl-NL" sz="2800" b="1" smtClean="0"/>
              <a:t>Unterstützungen.</a:t>
            </a:r>
          </a:p>
          <a:p>
            <a:pPr>
              <a:lnSpc>
                <a:spcPct val="105000"/>
              </a:lnSpc>
              <a:buClr>
                <a:schemeClr val="tx1"/>
              </a:buClr>
              <a:buFont typeface="Monotype Sorts" pitchFamily="2" charset="2"/>
              <a:buChar char="o"/>
            </a:pPr>
            <a:r>
              <a:rPr lang="nl-NL" sz="2800" b="1" smtClean="0"/>
              <a:t>Befestigungsmittel in GFK und in Rostfreiem Stahl.</a:t>
            </a:r>
          </a:p>
        </p:txBody>
      </p:sp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452438" y="2128838"/>
            <a:ext cx="2219325" cy="911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5400">
                <a:solidFill>
                  <a:schemeClr val="tx1"/>
                </a:solidFill>
              </a:rPr>
              <a:t>GFK -</a:t>
            </a:r>
          </a:p>
        </p:txBody>
      </p:sp>
      <p:graphicFrame>
        <p:nvGraphicFramePr>
          <p:cNvPr id="3074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265113" y="4621213"/>
          <a:ext cx="2770187" cy="1708150"/>
        </p:xfrm>
        <a:graphic>
          <a:graphicData uri="http://schemas.openxmlformats.org/presentationml/2006/ole">
            <p:oleObj spid="_x0000_s3074" name="Microsoft Illustratiegalerie" r:id="rId4" imgW="5568840" imgH="3435120" progId="MS_ClipArt_Gallery">
              <p:embed/>
            </p:oleObj>
          </a:graphicData>
        </a:graphic>
      </p:graphicFrame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223838" y="528638"/>
            <a:ext cx="8772525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P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RODUKTPALLET.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/>
          <p:cNvSpPr>
            <a:spLocks noChangeArrowheads="1"/>
          </p:cNvSpPr>
          <p:nvPr/>
        </p:nvSpPr>
        <p:spPr bwMode="auto">
          <a:xfrm>
            <a:off x="4724400" y="1676400"/>
            <a:ext cx="4343400" cy="5105400"/>
          </a:xfrm>
          <a:prstGeom prst="roundRect">
            <a:avLst>
              <a:gd name="adj" fmla="val 7199"/>
            </a:avLst>
          </a:prstGeom>
          <a:gradFill rotWithShape="0">
            <a:gsLst>
              <a:gs pos="0">
                <a:srgbClr val="3365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5299" name="AutoShape 3"/>
          <p:cNvSpPr>
            <a:spLocks noChangeArrowheads="1"/>
          </p:cNvSpPr>
          <p:nvPr/>
        </p:nvSpPr>
        <p:spPr bwMode="auto">
          <a:xfrm>
            <a:off x="76200" y="1676400"/>
            <a:ext cx="4572000" cy="5105400"/>
          </a:xfrm>
          <a:prstGeom prst="roundRect">
            <a:avLst>
              <a:gd name="adj" fmla="val 7847"/>
            </a:avLst>
          </a:prstGeom>
          <a:gradFill rotWithShape="0">
            <a:gsLst>
              <a:gs pos="0">
                <a:srgbClr val="3365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2438400"/>
            <a:ext cx="4495800" cy="4343400"/>
          </a:xfrm>
          <a:noFill/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nl-NL" sz="2400" b="1" i="1" smtClean="0">
                <a:solidFill>
                  <a:srgbClr val="DDDDDD"/>
                </a:solidFill>
              </a:rPr>
              <a:t>Vorteile :</a:t>
            </a:r>
            <a:endParaRPr lang="nl-NL" sz="2400" b="1" smtClean="0"/>
          </a:p>
          <a:p>
            <a:pPr>
              <a:buClr>
                <a:srgbClr val="00FF00"/>
              </a:buClr>
              <a:buFont typeface="Monotype Sorts" pitchFamily="2" charset="2"/>
              <a:buChar char="è"/>
            </a:pPr>
            <a:r>
              <a:rPr lang="nl-NL" sz="2400" b="1" smtClean="0"/>
              <a:t>Hohe chemische Resistenz</a:t>
            </a:r>
          </a:p>
          <a:p>
            <a:pPr>
              <a:buFont typeface="Monotype Sorts" pitchFamily="2" charset="2"/>
              <a:buNone/>
            </a:pPr>
            <a:r>
              <a:rPr lang="nl-NL" sz="2400" b="1" smtClean="0"/>
              <a:t>    wegen hoher Harzanteil</a:t>
            </a:r>
          </a:p>
          <a:p>
            <a:pPr>
              <a:buFont typeface="Monotype Sorts" pitchFamily="2" charset="2"/>
              <a:buNone/>
            </a:pPr>
            <a:r>
              <a:rPr lang="nl-NL" sz="2400" b="1" smtClean="0"/>
              <a:t>    (63% - 70%).</a:t>
            </a:r>
          </a:p>
          <a:p>
            <a:pPr>
              <a:buClr>
                <a:srgbClr val="00FF00"/>
              </a:buClr>
              <a:buFont typeface="Monotype Sorts" pitchFamily="2" charset="2"/>
              <a:buChar char="è"/>
            </a:pPr>
            <a:r>
              <a:rPr lang="nl-NL" sz="2400" b="1" smtClean="0"/>
              <a:t>Einfache Zuschnitte und Bearbeitung</a:t>
            </a:r>
          </a:p>
          <a:p>
            <a:pPr>
              <a:buFont typeface="Monotype Sorts" pitchFamily="2" charset="2"/>
              <a:buNone/>
            </a:pPr>
            <a:r>
              <a:rPr lang="nl-NL" sz="2400" b="1" smtClean="0"/>
              <a:t>    (zweiseitige Belastbarkeit).</a:t>
            </a:r>
          </a:p>
          <a:p>
            <a:pPr>
              <a:buFont typeface="Monotype Sorts" pitchFamily="2" charset="2"/>
              <a:buNone/>
            </a:pPr>
            <a:endParaRPr lang="nl-NL" sz="1400" b="1" smtClean="0"/>
          </a:p>
          <a:p>
            <a:pPr>
              <a:buFont typeface="Monotype Sorts" pitchFamily="2" charset="2"/>
              <a:buNone/>
            </a:pPr>
            <a:r>
              <a:rPr lang="nl-NL" sz="2400" b="1" i="1" smtClean="0">
                <a:solidFill>
                  <a:srgbClr val="DDDDDD"/>
                </a:solidFill>
              </a:rPr>
              <a:t>Beschränkungen :</a:t>
            </a:r>
            <a:endParaRPr lang="nl-NL" sz="2400" b="1" smtClean="0">
              <a:solidFill>
                <a:srgbClr val="DDDDDD"/>
              </a:solidFill>
            </a:endParaRPr>
          </a:p>
          <a:p>
            <a:pPr>
              <a:buClr>
                <a:srgbClr val="FC0128"/>
              </a:buClr>
              <a:buFont typeface="Monotype Sorts" pitchFamily="2" charset="2"/>
              <a:buChar char="è"/>
            </a:pPr>
            <a:r>
              <a:rPr lang="nl-NL" sz="2400" b="1" smtClean="0"/>
              <a:t>Überspannung.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-4763" y="300038"/>
            <a:ext cx="9077326" cy="1076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G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EGOSSENE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UND PULTRUDIERTE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R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OSTE.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nl-NL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</a:t>
            </a:r>
            <a:r>
              <a:rPr lang="nl-NL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NTERSCHIED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228600" y="1981200"/>
            <a:ext cx="2362200" cy="213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147638" y="1671638"/>
            <a:ext cx="4352925" cy="536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105000"/>
              </a:lnSpc>
              <a:spcBef>
                <a:spcPct val="20000"/>
              </a:spcBef>
            </a:pPr>
            <a:r>
              <a:rPr lang="nl-NL" sz="2800">
                <a:solidFill>
                  <a:schemeClr val="tx1"/>
                </a:solidFill>
              </a:rPr>
              <a:t>G</a:t>
            </a:r>
            <a:r>
              <a:rPr lang="nl-NL">
                <a:solidFill>
                  <a:schemeClr val="tx1"/>
                </a:solidFill>
              </a:rPr>
              <a:t>EGOSSENE </a:t>
            </a:r>
            <a:r>
              <a:rPr lang="nl-NL" sz="2800">
                <a:solidFill>
                  <a:schemeClr val="tx1"/>
                </a:solidFill>
              </a:rPr>
              <a:t>R</a:t>
            </a:r>
            <a:r>
              <a:rPr lang="nl-NL">
                <a:solidFill>
                  <a:schemeClr val="tx1"/>
                </a:solidFill>
              </a:rPr>
              <a:t>OSTE.</a:t>
            </a:r>
          </a:p>
        </p:txBody>
      </p:sp>
      <p:sp>
        <p:nvSpPr>
          <p:cNvPr id="55304" name="AutoShape 8"/>
          <p:cNvSpPr>
            <a:spLocks noChangeArrowheads="1"/>
          </p:cNvSpPr>
          <p:nvPr/>
        </p:nvSpPr>
        <p:spPr bwMode="auto">
          <a:xfrm>
            <a:off x="2444750" y="920750"/>
            <a:ext cx="463550" cy="292100"/>
          </a:xfrm>
          <a:prstGeom prst="rightArrow">
            <a:avLst>
              <a:gd name="adj1" fmla="val 50000"/>
              <a:gd name="adj2" fmla="val 84865"/>
            </a:avLst>
          </a:prstGeom>
          <a:solidFill>
            <a:srgbClr val="EAEC5E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8C8E38"/>
            </a:prstShdw>
          </a:effectLst>
        </p:spPr>
        <p:txBody>
          <a:bodyPr wrap="none" anchor="ctr"/>
          <a:lstStyle/>
          <a:p>
            <a:endParaRPr lang="sk-SK"/>
          </a:p>
        </p:txBody>
      </p:sp>
      <p:sp>
        <p:nvSpPr>
          <p:cNvPr id="55305" name="AutoShape 9"/>
          <p:cNvSpPr>
            <a:spLocks noChangeArrowheads="1"/>
          </p:cNvSpPr>
          <p:nvPr/>
        </p:nvSpPr>
        <p:spPr bwMode="auto">
          <a:xfrm flipH="1">
            <a:off x="6102350" y="920750"/>
            <a:ext cx="463550" cy="292100"/>
          </a:xfrm>
          <a:prstGeom prst="rightArrow">
            <a:avLst>
              <a:gd name="adj1" fmla="val 50000"/>
              <a:gd name="adj2" fmla="val 84865"/>
            </a:avLst>
          </a:prstGeom>
          <a:solidFill>
            <a:srgbClr val="EAEC5E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8C8E38"/>
            </a:prstShdw>
          </a:effectLst>
        </p:spPr>
        <p:txBody>
          <a:bodyPr wrap="none" anchor="ctr"/>
          <a:lstStyle/>
          <a:p>
            <a:endParaRPr lang="sk-SK"/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4948238" y="1671638"/>
            <a:ext cx="4124325" cy="536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105000"/>
              </a:lnSpc>
              <a:spcBef>
                <a:spcPct val="20000"/>
              </a:spcBef>
            </a:pPr>
            <a:r>
              <a:rPr lang="nl-NL" sz="2800">
                <a:solidFill>
                  <a:schemeClr val="tx1"/>
                </a:solidFill>
              </a:rPr>
              <a:t>P</a:t>
            </a:r>
            <a:r>
              <a:rPr lang="nl-NL">
                <a:solidFill>
                  <a:schemeClr val="tx1"/>
                </a:solidFill>
              </a:rPr>
              <a:t>ULTRUDIERTE </a:t>
            </a:r>
            <a:r>
              <a:rPr lang="nl-NL" sz="2800">
                <a:solidFill>
                  <a:schemeClr val="tx1"/>
                </a:solidFill>
              </a:rPr>
              <a:t>R</a:t>
            </a:r>
            <a:r>
              <a:rPr lang="nl-NL">
                <a:solidFill>
                  <a:schemeClr val="tx1"/>
                </a:solidFill>
              </a:rPr>
              <a:t>OSTE.</a:t>
            </a:r>
          </a:p>
        </p:txBody>
      </p:sp>
      <p:sp>
        <p:nvSpPr>
          <p:cNvPr id="50187" name="AutoShape 11"/>
          <p:cNvSpPr>
            <a:spLocks noChangeArrowheads="1"/>
          </p:cNvSpPr>
          <p:nvPr/>
        </p:nvSpPr>
        <p:spPr bwMode="auto">
          <a:xfrm>
            <a:off x="4800600" y="2286000"/>
            <a:ext cx="4267200" cy="4495800"/>
          </a:xfrm>
          <a:prstGeom prst="roundRect">
            <a:avLst>
              <a:gd name="adj" fmla="val 12495"/>
            </a:avLst>
          </a:prstGeom>
          <a:noFill/>
          <a:ln w="12700">
            <a:noFill/>
            <a:round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</a:pPr>
            <a:r>
              <a:rPr lang="nl-NL" i="1">
                <a:solidFill>
                  <a:srgbClr val="DDDDDD"/>
                </a:solidFill>
              </a:rPr>
              <a:t>Vorteile :</a:t>
            </a:r>
            <a:endParaRPr lang="nl-NL">
              <a:solidFill>
                <a:srgbClr val="DDDDDD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00FF00"/>
              </a:buClr>
              <a:buSzPct val="75000"/>
              <a:buFont typeface="Monotype Sorts" pitchFamily="2" charset="2"/>
              <a:buChar char="è"/>
            </a:pPr>
            <a:r>
              <a:rPr lang="nl-NL">
                <a:solidFill>
                  <a:schemeClr val="tx1"/>
                </a:solidFill>
              </a:rPr>
              <a:t>Große Uberspannungs-möglichkeiten wegen hoher Glasfasernanteil (63% - 70%).</a:t>
            </a:r>
          </a:p>
          <a:p>
            <a:pPr marL="342900" indent="-342900">
              <a:spcBef>
                <a:spcPct val="20000"/>
              </a:spcBef>
            </a:pPr>
            <a:endParaRPr lang="nl-NL" sz="180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nl-NL" i="1">
                <a:solidFill>
                  <a:srgbClr val="DDDDDD"/>
                </a:solidFill>
              </a:rPr>
              <a:t>Beschränkungen :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è"/>
            </a:pPr>
            <a:r>
              <a:rPr lang="nl-NL">
                <a:solidFill>
                  <a:schemeClr val="tx1"/>
                </a:solidFill>
              </a:rPr>
              <a:t>Zuschnitte und Bearbeitung (einseitige Belastbarkeit)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è"/>
            </a:pPr>
            <a:r>
              <a:rPr lang="nl-NL">
                <a:solidFill>
                  <a:schemeClr val="tx1"/>
                </a:solidFill>
              </a:rPr>
              <a:t>Ästetisch Nachteil.</a:t>
            </a:r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>
            <a:off x="685800" y="2209800"/>
            <a:ext cx="3276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>
            <a:off x="5181600" y="2209800"/>
            <a:ext cx="3657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build="p" autoUpdateAnimBg="0"/>
      <p:bldP spid="50187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xfrm>
            <a:off x="1588" y="336550"/>
            <a:ext cx="9064625" cy="1063625"/>
          </a:xfrm>
        </p:spPr>
        <p:txBody>
          <a:bodyPr anchor="t">
            <a:spAutoFit/>
          </a:bodyPr>
          <a:lstStyle/>
          <a:p>
            <a:pPr>
              <a:defRPr/>
            </a:pPr>
            <a:r>
              <a:rPr lang="nl-NL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2.</a:t>
            </a:r>
            <a:r>
              <a:rPr lang="nl-NL" sz="28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nl-NL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 G</a:t>
            </a:r>
            <a:r>
              <a:rPr lang="nl-NL" sz="28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EGOSSENE</a:t>
            </a:r>
            <a:r>
              <a:rPr lang="nl-NL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nl-NL" sz="28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UND PULTRUDIERTE</a:t>
            </a:r>
            <a:r>
              <a:rPr lang="nl-NL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R</a:t>
            </a:r>
            <a:r>
              <a:rPr lang="nl-NL" sz="28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OSTE.</a:t>
            </a:r>
            <a:r>
              <a:rPr lang="nl-NL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br>
              <a:rPr lang="nl-NL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nl-NL" sz="3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</a:t>
            </a:r>
            <a:r>
              <a:rPr lang="nl-NL" sz="2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ERGLEICH</a:t>
            </a:r>
            <a:r>
              <a:rPr lang="nl-NL" sz="28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nl-NL" sz="3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</a:t>
            </a:r>
            <a:r>
              <a:rPr lang="nl-NL" sz="2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IGENSCHAFTE</a:t>
            </a:r>
            <a:r>
              <a:rPr lang="nl-NL" sz="28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56323" name="AutoShape 4"/>
          <p:cNvSpPr>
            <a:spLocks noChangeArrowheads="1"/>
          </p:cNvSpPr>
          <p:nvPr/>
        </p:nvSpPr>
        <p:spPr bwMode="auto">
          <a:xfrm>
            <a:off x="1295400" y="990600"/>
            <a:ext cx="463550" cy="292100"/>
          </a:xfrm>
          <a:prstGeom prst="rightArrow">
            <a:avLst>
              <a:gd name="adj1" fmla="val 50000"/>
              <a:gd name="adj2" fmla="val 84865"/>
            </a:avLst>
          </a:prstGeom>
          <a:solidFill>
            <a:srgbClr val="EAEC5E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8C8E38"/>
            </a:prstShdw>
          </a:effectLst>
        </p:spPr>
        <p:txBody>
          <a:bodyPr wrap="none" anchor="ctr"/>
          <a:lstStyle/>
          <a:p>
            <a:endParaRPr lang="sk-SK"/>
          </a:p>
        </p:txBody>
      </p:sp>
      <p:sp>
        <p:nvSpPr>
          <p:cNvPr id="56324" name="AutoShape 5"/>
          <p:cNvSpPr>
            <a:spLocks noChangeArrowheads="1"/>
          </p:cNvSpPr>
          <p:nvPr/>
        </p:nvSpPr>
        <p:spPr bwMode="auto">
          <a:xfrm flipH="1">
            <a:off x="7162800" y="1003300"/>
            <a:ext cx="463550" cy="292100"/>
          </a:xfrm>
          <a:prstGeom prst="rightArrow">
            <a:avLst>
              <a:gd name="adj1" fmla="val 50000"/>
              <a:gd name="adj2" fmla="val 84865"/>
            </a:avLst>
          </a:prstGeom>
          <a:solidFill>
            <a:srgbClr val="EAEC5E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8C8E38"/>
            </a:prstShdw>
          </a:effectLst>
        </p:spPr>
        <p:txBody>
          <a:bodyPr wrap="none" anchor="ctr"/>
          <a:lstStyle/>
          <a:p>
            <a:endParaRPr lang="sk-SK"/>
          </a:p>
        </p:txBody>
      </p:sp>
      <p:sp>
        <p:nvSpPr>
          <p:cNvPr id="56325" name="Text Box 7"/>
          <p:cNvSpPr txBox="1">
            <a:spLocks noChangeArrowheads="1"/>
          </p:cNvSpPr>
          <p:nvPr/>
        </p:nvSpPr>
        <p:spPr bwMode="auto">
          <a:xfrm>
            <a:off x="457200" y="2667000"/>
            <a:ext cx="3657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>
                <a:solidFill>
                  <a:schemeClr val="tx1"/>
                </a:solidFill>
              </a:rPr>
              <a:t>Eigenschaft</a:t>
            </a:r>
            <a:endParaRPr lang="nl-NL"/>
          </a:p>
        </p:txBody>
      </p:sp>
      <p:sp>
        <p:nvSpPr>
          <p:cNvPr id="56326" name="Text Box 8"/>
          <p:cNvSpPr txBox="1">
            <a:spLocks noChangeArrowheads="1"/>
          </p:cNvSpPr>
          <p:nvPr/>
        </p:nvSpPr>
        <p:spPr bwMode="auto">
          <a:xfrm>
            <a:off x="4343400" y="2133600"/>
            <a:ext cx="1981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>
                <a:solidFill>
                  <a:schemeClr val="tx1"/>
                </a:solidFill>
              </a:rPr>
              <a:t>GEGOSSEN</a:t>
            </a:r>
          </a:p>
        </p:txBody>
      </p:sp>
      <p:sp>
        <p:nvSpPr>
          <p:cNvPr id="56327" name="Text Box 9"/>
          <p:cNvSpPr txBox="1">
            <a:spLocks noChangeArrowheads="1"/>
          </p:cNvSpPr>
          <p:nvPr/>
        </p:nvSpPr>
        <p:spPr bwMode="auto">
          <a:xfrm>
            <a:off x="6324600" y="2133600"/>
            <a:ext cx="2743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>
                <a:solidFill>
                  <a:schemeClr val="tx1"/>
                </a:solidFill>
              </a:rPr>
              <a:t>PULTRUDIERT</a:t>
            </a:r>
          </a:p>
        </p:txBody>
      </p:sp>
      <p:sp>
        <p:nvSpPr>
          <p:cNvPr id="56328" name="Text Box 10"/>
          <p:cNvSpPr txBox="1">
            <a:spLocks noChangeArrowheads="1"/>
          </p:cNvSpPr>
          <p:nvPr/>
        </p:nvSpPr>
        <p:spPr bwMode="auto">
          <a:xfrm>
            <a:off x="228600" y="3352800"/>
            <a:ext cx="3810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>
                <a:solidFill>
                  <a:schemeClr val="tx1"/>
                </a:solidFill>
              </a:rPr>
              <a:t>Korrosionsbeständigkeit</a:t>
            </a:r>
          </a:p>
        </p:txBody>
      </p:sp>
      <p:sp>
        <p:nvSpPr>
          <p:cNvPr id="56329" name="Text Box 11"/>
          <p:cNvSpPr txBox="1">
            <a:spLocks noChangeArrowheads="1"/>
          </p:cNvSpPr>
          <p:nvPr/>
        </p:nvSpPr>
        <p:spPr bwMode="auto">
          <a:xfrm>
            <a:off x="228600" y="4191000"/>
            <a:ext cx="3810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>
                <a:solidFill>
                  <a:schemeClr val="tx1"/>
                </a:solidFill>
              </a:rPr>
              <a:t>Überspannung</a:t>
            </a:r>
          </a:p>
        </p:txBody>
      </p:sp>
      <p:sp>
        <p:nvSpPr>
          <p:cNvPr id="56330" name="Text Box 12"/>
          <p:cNvSpPr txBox="1">
            <a:spLocks noChangeArrowheads="1"/>
          </p:cNvSpPr>
          <p:nvPr/>
        </p:nvSpPr>
        <p:spPr bwMode="auto">
          <a:xfrm>
            <a:off x="228600" y="4953000"/>
            <a:ext cx="3810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>
                <a:solidFill>
                  <a:schemeClr val="tx1"/>
                </a:solidFill>
              </a:rPr>
              <a:t>Schlagzähigkeit</a:t>
            </a:r>
          </a:p>
        </p:txBody>
      </p:sp>
      <p:sp>
        <p:nvSpPr>
          <p:cNvPr id="56331" name="Text Box 13"/>
          <p:cNvSpPr txBox="1">
            <a:spLocks noChangeArrowheads="1"/>
          </p:cNvSpPr>
          <p:nvPr/>
        </p:nvSpPr>
        <p:spPr bwMode="auto">
          <a:xfrm>
            <a:off x="228600" y="5715000"/>
            <a:ext cx="4191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>
                <a:solidFill>
                  <a:schemeClr val="tx1"/>
                </a:solidFill>
              </a:rPr>
              <a:t>Zweiseitige Überspannung</a:t>
            </a:r>
          </a:p>
        </p:txBody>
      </p:sp>
      <p:sp>
        <p:nvSpPr>
          <p:cNvPr id="56332" name="Text Box 15"/>
          <p:cNvSpPr txBox="1">
            <a:spLocks noChangeArrowheads="1"/>
          </p:cNvSpPr>
          <p:nvPr/>
        </p:nvSpPr>
        <p:spPr bwMode="auto">
          <a:xfrm>
            <a:off x="4800600" y="3306763"/>
            <a:ext cx="914400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320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56333" name="Text Box 16"/>
          <p:cNvSpPr txBox="1">
            <a:spLocks noChangeArrowheads="1"/>
          </p:cNvSpPr>
          <p:nvPr/>
        </p:nvSpPr>
        <p:spPr bwMode="auto">
          <a:xfrm>
            <a:off x="4800600" y="4953000"/>
            <a:ext cx="9144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320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56334" name="Text Box 17"/>
          <p:cNvSpPr txBox="1">
            <a:spLocks noChangeArrowheads="1"/>
          </p:cNvSpPr>
          <p:nvPr/>
        </p:nvSpPr>
        <p:spPr bwMode="auto">
          <a:xfrm>
            <a:off x="4800600" y="5638800"/>
            <a:ext cx="9144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320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56335" name="Text Box 18"/>
          <p:cNvSpPr txBox="1">
            <a:spLocks noChangeArrowheads="1"/>
          </p:cNvSpPr>
          <p:nvPr/>
        </p:nvSpPr>
        <p:spPr bwMode="auto">
          <a:xfrm>
            <a:off x="7162800" y="4038600"/>
            <a:ext cx="9144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320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56336" name="Text Box 19"/>
          <p:cNvSpPr txBox="1">
            <a:spLocks noChangeArrowheads="1"/>
          </p:cNvSpPr>
          <p:nvPr/>
        </p:nvSpPr>
        <p:spPr bwMode="auto">
          <a:xfrm>
            <a:off x="4800600" y="4068763"/>
            <a:ext cx="914400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320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56337" name="Text Box 20"/>
          <p:cNvSpPr txBox="1">
            <a:spLocks noChangeArrowheads="1"/>
          </p:cNvSpPr>
          <p:nvPr/>
        </p:nvSpPr>
        <p:spPr bwMode="auto">
          <a:xfrm>
            <a:off x="7162800" y="3230563"/>
            <a:ext cx="914400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320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56338" name="Text Box 21"/>
          <p:cNvSpPr txBox="1">
            <a:spLocks noChangeArrowheads="1"/>
          </p:cNvSpPr>
          <p:nvPr/>
        </p:nvSpPr>
        <p:spPr bwMode="auto">
          <a:xfrm>
            <a:off x="7162800" y="4906963"/>
            <a:ext cx="914400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320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56339" name="Text Box 22"/>
          <p:cNvSpPr txBox="1">
            <a:spLocks noChangeArrowheads="1"/>
          </p:cNvSpPr>
          <p:nvPr/>
        </p:nvSpPr>
        <p:spPr bwMode="auto">
          <a:xfrm>
            <a:off x="7162800" y="5592763"/>
            <a:ext cx="914400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320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52249" name="Line 25"/>
          <p:cNvSpPr>
            <a:spLocks noChangeShapeType="1"/>
          </p:cNvSpPr>
          <p:nvPr/>
        </p:nvSpPr>
        <p:spPr bwMode="auto">
          <a:xfrm>
            <a:off x="4267200" y="1981200"/>
            <a:ext cx="0" cy="426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  <p:sp>
        <p:nvSpPr>
          <p:cNvPr id="52250" name="Line 26"/>
          <p:cNvSpPr>
            <a:spLocks noChangeShapeType="1"/>
          </p:cNvSpPr>
          <p:nvPr/>
        </p:nvSpPr>
        <p:spPr bwMode="auto">
          <a:xfrm>
            <a:off x="8915400" y="1981200"/>
            <a:ext cx="0" cy="426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  <p:sp>
        <p:nvSpPr>
          <p:cNvPr id="52253" name="Line 29"/>
          <p:cNvSpPr>
            <a:spLocks noChangeShapeType="1"/>
          </p:cNvSpPr>
          <p:nvPr/>
        </p:nvSpPr>
        <p:spPr bwMode="auto">
          <a:xfrm>
            <a:off x="4267200" y="1981200"/>
            <a:ext cx="464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  <p:sp>
        <p:nvSpPr>
          <p:cNvPr id="52254" name="Line 30"/>
          <p:cNvSpPr>
            <a:spLocks noChangeShapeType="1"/>
          </p:cNvSpPr>
          <p:nvPr/>
        </p:nvSpPr>
        <p:spPr bwMode="auto">
          <a:xfrm>
            <a:off x="228600" y="6248400"/>
            <a:ext cx="868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  <p:sp>
        <p:nvSpPr>
          <p:cNvPr id="56344" name="Line 31"/>
          <p:cNvSpPr>
            <a:spLocks noChangeShapeType="1"/>
          </p:cNvSpPr>
          <p:nvPr/>
        </p:nvSpPr>
        <p:spPr bwMode="auto">
          <a:xfrm>
            <a:off x="6477000" y="1981200"/>
            <a:ext cx="0" cy="426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2256" name="Line 32"/>
          <p:cNvSpPr>
            <a:spLocks noChangeShapeType="1"/>
          </p:cNvSpPr>
          <p:nvPr/>
        </p:nvSpPr>
        <p:spPr bwMode="auto">
          <a:xfrm>
            <a:off x="228600" y="2667000"/>
            <a:ext cx="0" cy="358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  <p:sp>
        <p:nvSpPr>
          <p:cNvPr id="52257" name="Line 33"/>
          <p:cNvSpPr>
            <a:spLocks noChangeShapeType="1"/>
          </p:cNvSpPr>
          <p:nvPr/>
        </p:nvSpPr>
        <p:spPr bwMode="auto">
          <a:xfrm>
            <a:off x="228600" y="266700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  <p:sp>
        <p:nvSpPr>
          <p:cNvPr id="56347" name="Line 34"/>
          <p:cNvSpPr>
            <a:spLocks noChangeShapeType="1"/>
          </p:cNvSpPr>
          <p:nvPr/>
        </p:nvSpPr>
        <p:spPr bwMode="auto">
          <a:xfrm>
            <a:off x="228600" y="320040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6348" name="Line 35"/>
          <p:cNvSpPr>
            <a:spLocks noChangeShapeType="1"/>
          </p:cNvSpPr>
          <p:nvPr/>
        </p:nvSpPr>
        <p:spPr bwMode="auto">
          <a:xfrm>
            <a:off x="4267200" y="2667000"/>
            <a:ext cx="464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ChangeArrowheads="1"/>
          </p:cNvSpPr>
          <p:nvPr/>
        </p:nvSpPr>
        <p:spPr bwMode="auto">
          <a:xfrm>
            <a:off x="152400" y="5257800"/>
            <a:ext cx="8839200" cy="13716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438E00"/>
              </a:gs>
              <a:gs pos="100000">
                <a:srgbClr val="142A00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285500"/>
            </a:prstShdw>
          </a:effectLst>
        </p:spPr>
        <p:txBody>
          <a:bodyPr wrap="none" anchor="ctr"/>
          <a:lstStyle/>
          <a:p>
            <a:endParaRPr lang="sk-SK"/>
          </a:p>
        </p:txBody>
      </p:sp>
      <p:sp>
        <p:nvSpPr>
          <p:cNvPr id="57347" name="AutoShape 3"/>
          <p:cNvSpPr>
            <a:spLocks noChangeArrowheads="1"/>
          </p:cNvSpPr>
          <p:nvPr/>
        </p:nvSpPr>
        <p:spPr bwMode="auto">
          <a:xfrm>
            <a:off x="152400" y="1676400"/>
            <a:ext cx="4267200" cy="33528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FC0128"/>
              </a:gs>
              <a:gs pos="100000">
                <a:srgbClr val="4B000C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970118"/>
            </a:prstShdw>
          </a:effectLst>
        </p:spPr>
        <p:txBody>
          <a:bodyPr wrap="none" anchor="ctr"/>
          <a:lstStyle/>
          <a:p>
            <a:endParaRPr lang="sk-SK"/>
          </a:p>
        </p:txBody>
      </p:sp>
      <p:sp>
        <p:nvSpPr>
          <p:cNvPr id="57348" name="AutoShape 4"/>
          <p:cNvSpPr>
            <a:spLocks noChangeArrowheads="1"/>
          </p:cNvSpPr>
          <p:nvPr/>
        </p:nvSpPr>
        <p:spPr bwMode="auto">
          <a:xfrm>
            <a:off x="4648200" y="1676400"/>
            <a:ext cx="4267200" cy="33528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3365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1F3D97"/>
            </a:prstShdw>
          </a:effectLst>
        </p:spPr>
        <p:txBody>
          <a:bodyPr wrap="none" anchor="ctr"/>
          <a:lstStyle/>
          <a:p>
            <a:endParaRPr lang="sk-SK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4038600" cy="2667000"/>
          </a:xfrm>
          <a:noFill/>
        </p:spPr>
        <p:txBody>
          <a:bodyPr/>
          <a:lstStyle/>
          <a:p>
            <a:pPr>
              <a:lnSpc>
                <a:spcPct val="145000"/>
              </a:lnSpc>
              <a:buClr>
                <a:schemeClr val="tx2"/>
              </a:buClr>
              <a:buFont typeface="Monotype Sorts" pitchFamily="2" charset="2"/>
              <a:buChar char="u"/>
            </a:pPr>
            <a:r>
              <a:rPr lang="nl-NL" sz="2400" b="1" u="sng" smtClean="0"/>
              <a:t>Polyester</a:t>
            </a:r>
            <a:r>
              <a:rPr lang="nl-NL" sz="2400" b="1" smtClean="0"/>
              <a:t> - Harz (Isophtalsäure). </a:t>
            </a:r>
          </a:p>
          <a:p>
            <a:pPr>
              <a:lnSpc>
                <a:spcPct val="180000"/>
              </a:lnSpc>
              <a:buClr>
                <a:schemeClr val="tx2"/>
              </a:buClr>
              <a:buFont typeface="Monotype Sorts" pitchFamily="2" charset="2"/>
              <a:buChar char="u"/>
            </a:pPr>
            <a:r>
              <a:rPr lang="nl-NL" sz="2400" b="1" u="sng" smtClean="0"/>
              <a:t>Vinylester</a:t>
            </a:r>
            <a:r>
              <a:rPr lang="nl-NL" sz="2400" b="1" smtClean="0"/>
              <a:t> - Harz.</a:t>
            </a:r>
          </a:p>
          <a:p>
            <a:pPr>
              <a:lnSpc>
                <a:spcPct val="180000"/>
              </a:lnSpc>
              <a:buClr>
                <a:schemeClr val="tx2"/>
              </a:buClr>
              <a:buFont typeface="Monotype Sorts" pitchFamily="2" charset="2"/>
              <a:buChar char="u"/>
            </a:pPr>
            <a:r>
              <a:rPr lang="nl-NL" sz="2400" b="1" smtClean="0"/>
              <a:t>Modifiziert </a:t>
            </a:r>
            <a:r>
              <a:rPr lang="nl-NL" sz="2400" b="1" u="sng" smtClean="0"/>
              <a:t>Acryl</a:t>
            </a:r>
            <a:r>
              <a:rPr lang="nl-NL" sz="2400" b="1" smtClean="0"/>
              <a:t> </a:t>
            </a:r>
            <a:r>
              <a:rPr lang="nl-NL" sz="2000" b="1" smtClean="0"/>
              <a:t>- </a:t>
            </a:r>
            <a:r>
              <a:rPr lang="nl-NL" sz="2400" b="1" smtClean="0"/>
              <a:t>Harz.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304800" y="1676400"/>
            <a:ext cx="44196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lnSpc>
                <a:spcPct val="145000"/>
              </a:lnSpc>
              <a:spcBef>
                <a:spcPct val="20000"/>
              </a:spcBef>
            </a:pPr>
            <a:r>
              <a:rPr lang="nl-NL" sz="2800">
                <a:solidFill>
                  <a:schemeClr val="tx2"/>
                </a:solidFill>
              </a:rPr>
              <a:t> 1. Gegossene Roste.</a:t>
            </a: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4643438" y="6015038"/>
            <a:ext cx="1762125" cy="490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</a:pPr>
            <a:r>
              <a:rPr lang="nl-NL">
                <a:solidFill>
                  <a:schemeClr val="tx1"/>
                </a:solidFill>
              </a:rPr>
              <a:t>  VEFR</a:t>
            </a: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4876800" y="1676400"/>
            <a:ext cx="39624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lnSpc>
                <a:spcPct val="145000"/>
              </a:lnSpc>
              <a:spcBef>
                <a:spcPct val="20000"/>
              </a:spcBef>
            </a:pPr>
            <a:r>
              <a:rPr lang="nl-NL" sz="2800">
                <a:solidFill>
                  <a:schemeClr val="tx2"/>
                </a:solidFill>
              </a:rPr>
              <a:t> 2. Pultrudierte Roste.</a:t>
            </a:r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5029200" y="2362200"/>
            <a:ext cx="3733800" cy="2362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lnSpc>
                <a:spcPct val="1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</a:pPr>
            <a:r>
              <a:rPr lang="nl-NL" u="sng">
                <a:solidFill>
                  <a:schemeClr val="tx1"/>
                </a:solidFill>
              </a:rPr>
              <a:t>Polyester </a:t>
            </a:r>
            <a:r>
              <a:rPr lang="nl-NL">
                <a:solidFill>
                  <a:schemeClr val="tx1"/>
                </a:solidFill>
              </a:rPr>
              <a:t> -  ISOFR.</a:t>
            </a:r>
          </a:p>
          <a:p>
            <a:pPr marL="342900" indent="-342900">
              <a:lnSpc>
                <a:spcPct val="1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</a:pPr>
            <a:r>
              <a:rPr lang="nl-NL" u="sng">
                <a:solidFill>
                  <a:schemeClr val="tx1"/>
                </a:solidFill>
              </a:rPr>
              <a:t>Vinylester</a:t>
            </a:r>
            <a:r>
              <a:rPr lang="nl-NL">
                <a:solidFill>
                  <a:schemeClr val="tx1"/>
                </a:solidFill>
              </a:rPr>
              <a:t> -  VEFR.</a:t>
            </a:r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457200" y="5257800"/>
            <a:ext cx="80010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lnSpc>
                <a:spcPct val="145000"/>
              </a:lnSpc>
              <a:spcBef>
                <a:spcPct val="20000"/>
              </a:spcBef>
            </a:pPr>
            <a:r>
              <a:rPr lang="nl-NL" sz="2800">
                <a:solidFill>
                  <a:schemeClr val="tx2"/>
                </a:solidFill>
              </a:rPr>
              <a:t>3. Profile/Geländer/Leitern.</a:t>
            </a:r>
          </a:p>
        </p:txBody>
      </p:sp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528638" y="6015038"/>
            <a:ext cx="1762125" cy="490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</a:pPr>
            <a:r>
              <a:rPr lang="nl-NL">
                <a:solidFill>
                  <a:schemeClr val="tx1"/>
                </a:solidFill>
              </a:rPr>
              <a:t>  ISO</a:t>
            </a:r>
          </a:p>
        </p:txBody>
      </p:sp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2433638" y="6015038"/>
            <a:ext cx="1762125" cy="490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</a:pPr>
            <a:r>
              <a:rPr lang="nl-NL">
                <a:solidFill>
                  <a:schemeClr val="tx1"/>
                </a:solidFill>
              </a:rPr>
              <a:t>  ISOFR</a:t>
            </a:r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6853238" y="6015038"/>
            <a:ext cx="1762125" cy="490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</a:pPr>
            <a:r>
              <a:rPr lang="nl-NL">
                <a:solidFill>
                  <a:schemeClr val="tx1"/>
                </a:solidFill>
              </a:rPr>
              <a:t>  Phenol</a:t>
            </a:r>
          </a:p>
        </p:txBody>
      </p:sp>
      <p:sp>
        <p:nvSpPr>
          <p:cNvPr id="57358" name="Line 14"/>
          <p:cNvSpPr>
            <a:spLocks noChangeShapeType="1"/>
          </p:cNvSpPr>
          <p:nvPr/>
        </p:nvSpPr>
        <p:spPr bwMode="auto">
          <a:xfrm>
            <a:off x="539750" y="2362200"/>
            <a:ext cx="34925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7359" name="Line 15"/>
          <p:cNvSpPr>
            <a:spLocks noChangeShapeType="1"/>
          </p:cNvSpPr>
          <p:nvPr/>
        </p:nvSpPr>
        <p:spPr bwMode="auto">
          <a:xfrm>
            <a:off x="5111750" y="2362200"/>
            <a:ext cx="34925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7360" name="Line 16"/>
          <p:cNvSpPr>
            <a:spLocks noChangeShapeType="1"/>
          </p:cNvSpPr>
          <p:nvPr/>
        </p:nvSpPr>
        <p:spPr bwMode="auto">
          <a:xfrm>
            <a:off x="539750" y="5943600"/>
            <a:ext cx="81407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4289" name="Rectangle 17"/>
          <p:cNvSpPr>
            <a:spLocks noChangeArrowheads="1"/>
          </p:cNvSpPr>
          <p:nvPr/>
        </p:nvSpPr>
        <p:spPr bwMode="auto">
          <a:xfrm>
            <a:off x="223838" y="147638"/>
            <a:ext cx="8772525" cy="127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A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USFÜHRUNGEN VON 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IBERGRATE 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ONSTRUKTIONSMATERIALIEN.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 build="p" autoUpdateAnimBg="0"/>
      <p:bldP spid="54278" grpId="0" build="p" autoUpdateAnimBg="0"/>
      <p:bldP spid="54279" grpId="0" build="p" autoUpdateAnimBg="0"/>
      <p:bldP spid="54280" grpId="0" build="p" autoUpdateAnimBg="0"/>
      <p:bldP spid="54281" grpId="0" build="p" autoUpdateAnimBg="0"/>
      <p:bldP spid="54282" grpId="0" build="p" autoUpdateAnimBg="0"/>
      <p:bldP spid="54283" grpId="0" build="p" autoUpdateAnimBg="0"/>
      <p:bldP spid="54284" grpId="0" build="p" autoUpdateAnimBg="0"/>
      <p:bldP spid="54285" grpId="0" build="p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2"/>
          <p:cNvSpPr>
            <a:spLocks noChangeArrowheads="1"/>
          </p:cNvSpPr>
          <p:nvPr/>
        </p:nvSpPr>
        <p:spPr bwMode="auto">
          <a:xfrm>
            <a:off x="4724400" y="1752600"/>
            <a:ext cx="4267200" cy="49530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3365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prstShdw prst="shdw17" dist="17961" dir="13500000">
              <a:srgbClr val="1F3D97"/>
            </a:prstShdw>
          </a:effectLst>
        </p:spPr>
        <p:txBody>
          <a:bodyPr wrap="none" anchor="ctr"/>
          <a:lstStyle/>
          <a:p>
            <a:endParaRPr lang="sk-SK"/>
          </a:p>
        </p:txBody>
      </p:sp>
      <p:sp>
        <p:nvSpPr>
          <p:cNvPr id="58371" name="AutoShape 3"/>
          <p:cNvSpPr>
            <a:spLocks noChangeArrowheads="1"/>
          </p:cNvSpPr>
          <p:nvPr/>
        </p:nvSpPr>
        <p:spPr bwMode="auto">
          <a:xfrm>
            <a:off x="152400" y="1752600"/>
            <a:ext cx="4191000" cy="49530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3365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1F3D97"/>
            </a:prstShdw>
          </a:effectLst>
        </p:spPr>
        <p:txBody>
          <a:bodyPr wrap="none" anchor="ctr"/>
          <a:lstStyle/>
          <a:p>
            <a:endParaRPr lang="sk-SK"/>
          </a:p>
        </p:txBody>
      </p:sp>
      <p:sp>
        <p:nvSpPr>
          <p:cNvPr id="58372" name="AutoShape 4"/>
          <p:cNvSpPr>
            <a:spLocks noChangeArrowheads="1"/>
          </p:cNvSpPr>
          <p:nvPr/>
        </p:nvSpPr>
        <p:spPr bwMode="auto">
          <a:xfrm>
            <a:off x="539750" y="2139950"/>
            <a:ext cx="596900" cy="1130300"/>
          </a:xfrm>
          <a:prstGeom prst="homePlate">
            <a:avLst>
              <a:gd name="adj" fmla="val 33333"/>
            </a:avLst>
          </a:prstGeom>
          <a:solidFill>
            <a:srgbClr val="000000"/>
          </a:solidFill>
          <a:ln w="12700">
            <a:solidFill>
              <a:srgbClr val="41414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8373" name="AutoShape 5"/>
          <p:cNvSpPr>
            <a:spLocks noChangeArrowheads="1"/>
          </p:cNvSpPr>
          <p:nvPr/>
        </p:nvSpPr>
        <p:spPr bwMode="auto">
          <a:xfrm>
            <a:off x="1524000" y="2057400"/>
            <a:ext cx="2286000" cy="11430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037C03"/>
              </a:gs>
              <a:gs pos="100000">
                <a:srgbClr val="012501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024A02"/>
            </a:prstShdw>
          </a:effectLst>
        </p:spPr>
        <p:txBody>
          <a:bodyPr wrap="none" anchor="ctr"/>
          <a:lstStyle/>
          <a:p>
            <a:endParaRPr lang="sk-SK"/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600200" y="2362200"/>
            <a:ext cx="2057400" cy="762000"/>
          </a:xfrm>
          <a:noFill/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nl-NL" b="1" smtClean="0">
                <a:solidFill>
                  <a:schemeClr val="tx2"/>
                </a:solidFill>
              </a:rPr>
              <a:t>IFR</a:t>
            </a:r>
          </a:p>
        </p:txBody>
      </p:sp>
      <p:sp>
        <p:nvSpPr>
          <p:cNvPr id="58375" name="AutoShape 7"/>
          <p:cNvSpPr>
            <a:spLocks noChangeArrowheads="1"/>
          </p:cNvSpPr>
          <p:nvPr/>
        </p:nvSpPr>
        <p:spPr bwMode="auto">
          <a:xfrm>
            <a:off x="1524000" y="3657600"/>
            <a:ext cx="2286000" cy="11430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FC0128"/>
              </a:gs>
              <a:gs pos="100000">
                <a:srgbClr val="4B000C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970118"/>
            </a:prstShdw>
          </a:effectLst>
        </p:spPr>
        <p:txBody>
          <a:bodyPr wrap="none" anchor="ctr"/>
          <a:lstStyle/>
          <a:p>
            <a:endParaRPr lang="sk-SK"/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1600200" y="3962400"/>
            <a:ext cx="20574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algn="ctr">
              <a:spcBef>
                <a:spcPct val="20000"/>
              </a:spcBef>
            </a:pPr>
            <a:r>
              <a:rPr lang="nl-NL" sz="3200">
                <a:solidFill>
                  <a:schemeClr val="tx2"/>
                </a:solidFill>
              </a:rPr>
              <a:t>Vi-C</a:t>
            </a:r>
            <a:r>
              <a:rPr lang="nl-NL" sz="2800">
                <a:solidFill>
                  <a:schemeClr val="tx2"/>
                </a:solidFill>
              </a:rPr>
              <a:t>ORR</a:t>
            </a:r>
          </a:p>
        </p:txBody>
      </p:sp>
      <p:sp>
        <p:nvSpPr>
          <p:cNvPr id="58377" name="AutoShape 9"/>
          <p:cNvSpPr>
            <a:spLocks noChangeArrowheads="1"/>
          </p:cNvSpPr>
          <p:nvPr/>
        </p:nvSpPr>
        <p:spPr bwMode="auto">
          <a:xfrm>
            <a:off x="1524000" y="5334000"/>
            <a:ext cx="2286000" cy="11430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CECECE"/>
              </a:gs>
              <a:gs pos="100000">
                <a:srgbClr val="676767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7C7C7C"/>
            </a:prstShdw>
          </a:effectLst>
        </p:spPr>
        <p:txBody>
          <a:bodyPr wrap="none" anchor="ctr"/>
          <a:lstStyle/>
          <a:p>
            <a:endParaRPr lang="sk-SK"/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1600200" y="5638800"/>
            <a:ext cx="20574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FGI</a:t>
            </a:r>
          </a:p>
        </p:txBody>
      </p:sp>
      <p:sp>
        <p:nvSpPr>
          <p:cNvPr id="58379" name="AutoShape 11"/>
          <p:cNvSpPr>
            <a:spLocks noChangeArrowheads="1"/>
          </p:cNvSpPr>
          <p:nvPr/>
        </p:nvSpPr>
        <p:spPr bwMode="auto">
          <a:xfrm>
            <a:off x="6172200" y="3733800"/>
            <a:ext cx="2286000" cy="11430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414141"/>
              </a:gs>
              <a:gs pos="100000">
                <a:srgbClr val="414141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272727"/>
            </a:prstShdw>
          </a:effectLst>
        </p:spPr>
        <p:txBody>
          <a:bodyPr wrap="none" anchor="ctr"/>
          <a:lstStyle/>
          <a:p>
            <a:endParaRPr lang="sk-SK"/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6248400" y="4038600"/>
            <a:ext cx="21336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XFR</a:t>
            </a:r>
          </a:p>
        </p:txBody>
      </p:sp>
      <p:sp>
        <p:nvSpPr>
          <p:cNvPr id="58381" name="AutoShape 13"/>
          <p:cNvSpPr>
            <a:spLocks noChangeArrowheads="1"/>
          </p:cNvSpPr>
          <p:nvPr/>
        </p:nvSpPr>
        <p:spPr bwMode="auto">
          <a:xfrm>
            <a:off x="6172200" y="2057400"/>
            <a:ext cx="2286000" cy="11430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919191"/>
              </a:gs>
              <a:gs pos="100000">
                <a:srgbClr val="575757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575757"/>
            </a:prstShdw>
          </a:effectLst>
        </p:spPr>
        <p:txBody>
          <a:bodyPr wrap="none" anchor="ctr"/>
          <a:lstStyle/>
          <a:p>
            <a:endParaRPr lang="sk-SK"/>
          </a:p>
        </p:txBody>
      </p:sp>
      <p:sp>
        <p:nvSpPr>
          <p:cNvPr id="55310" name="Rectangle 14"/>
          <p:cNvSpPr>
            <a:spLocks noChangeArrowheads="1"/>
          </p:cNvSpPr>
          <p:nvPr/>
        </p:nvSpPr>
        <p:spPr bwMode="auto">
          <a:xfrm>
            <a:off x="6324600" y="2362200"/>
            <a:ext cx="20574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ELS</a:t>
            </a:r>
          </a:p>
        </p:txBody>
      </p:sp>
      <p:sp>
        <p:nvSpPr>
          <p:cNvPr id="58383" name="AutoShape 15"/>
          <p:cNvSpPr>
            <a:spLocks noChangeArrowheads="1"/>
          </p:cNvSpPr>
          <p:nvPr/>
        </p:nvSpPr>
        <p:spPr bwMode="auto">
          <a:xfrm>
            <a:off x="457200" y="2057400"/>
            <a:ext cx="609600" cy="1143000"/>
          </a:xfrm>
          <a:prstGeom prst="homePlate">
            <a:avLst>
              <a:gd name="adj" fmla="val 33333"/>
            </a:avLst>
          </a:prstGeom>
          <a:gradFill rotWithShape="0">
            <a:gsLst>
              <a:gs pos="0">
                <a:srgbClr val="037C03"/>
              </a:gs>
              <a:gs pos="100000">
                <a:srgbClr val="012501"/>
              </a:gs>
            </a:gsLst>
            <a:path path="shape">
              <a:fillToRect l="50000" t="50000" r="50000" b="50000"/>
            </a:path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452438" y="2357438"/>
            <a:ext cx="619125" cy="588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nl-NL" sz="320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58385" name="AutoShape 17"/>
          <p:cNvSpPr>
            <a:spLocks noChangeArrowheads="1"/>
          </p:cNvSpPr>
          <p:nvPr/>
        </p:nvSpPr>
        <p:spPr bwMode="auto">
          <a:xfrm>
            <a:off x="539750" y="3740150"/>
            <a:ext cx="596900" cy="1130300"/>
          </a:xfrm>
          <a:prstGeom prst="homePlate">
            <a:avLst>
              <a:gd name="adj" fmla="val 33333"/>
            </a:avLst>
          </a:prstGeom>
          <a:solidFill>
            <a:srgbClr val="000000"/>
          </a:solidFill>
          <a:ln w="12700">
            <a:solidFill>
              <a:srgbClr val="41414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8386" name="AutoShape 18"/>
          <p:cNvSpPr>
            <a:spLocks noChangeArrowheads="1"/>
          </p:cNvSpPr>
          <p:nvPr/>
        </p:nvSpPr>
        <p:spPr bwMode="auto">
          <a:xfrm>
            <a:off x="457200" y="3657600"/>
            <a:ext cx="609600" cy="1143000"/>
          </a:xfrm>
          <a:prstGeom prst="homePlate">
            <a:avLst>
              <a:gd name="adj" fmla="val 33333"/>
            </a:avLst>
          </a:prstGeom>
          <a:gradFill rotWithShape="0">
            <a:gsLst>
              <a:gs pos="0">
                <a:srgbClr val="FC0128"/>
              </a:gs>
              <a:gs pos="100000">
                <a:srgbClr val="4B000C"/>
              </a:gs>
            </a:gsLst>
            <a:path path="shape">
              <a:fillToRect l="50000" t="50000" r="50000" b="50000"/>
            </a:path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8387" name="Rectangle 19"/>
          <p:cNvSpPr>
            <a:spLocks noChangeArrowheads="1"/>
          </p:cNvSpPr>
          <p:nvPr/>
        </p:nvSpPr>
        <p:spPr bwMode="auto">
          <a:xfrm>
            <a:off x="452438" y="3957638"/>
            <a:ext cx="619125" cy="588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nl-NL" sz="320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58388" name="AutoShape 20"/>
          <p:cNvSpPr>
            <a:spLocks noChangeArrowheads="1"/>
          </p:cNvSpPr>
          <p:nvPr/>
        </p:nvSpPr>
        <p:spPr bwMode="auto">
          <a:xfrm>
            <a:off x="539750" y="5416550"/>
            <a:ext cx="596900" cy="1130300"/>
          </a:xfrm>
          <a:prstGeom prst="homePlate">
            <a:avLst>
              <a:gd name="adj" fmla="val 33333"/>
            </a:avLst>
          </a:prstGeom>
          <a:solidFill>
            <a:srgbClr val="000000"/>
          </a:solidFill>
          <a:ln w="12700">
            <a:solidFill>
              <a:srgbClr val="41414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8389" name="AutoShape 21"/>
          <p:cNvSpPr>
            <a:spLocks noChangeArrowheads="1"/>
          </p:cNvSpPr>
          <p:nvPr/>
        </p:nvSpPr>
        <p:spPr bwMode="auto">
          <a:xfrm>
            <a:off x="457200" y="5334000"/>
            <a:ext cx="609600" cy="1143000"/>
          </a:xfrm>
          <a:prstGeom prst="homePlate">
            <a:avLst>
              <a:gd name="adj" fmla="val 33333"/>
            </a:avLst>
          </a:prstGeom>
          <a:gradFill rotWithShape="0">
            <a:gsLst>
              <a:gs pos="0">
                <a:srgbClr val="CECECE"/>
              </a:gs>
              <a:gs pos="100000">
                <a:srgbClr val="909090"/>
              </a:gs>
            </a:gsLst>
            <a:path path="shape">
              <a:fillToRect l="50000" t="50000" r="50000" b="50000"/>
            </a:path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5318" name="Rectangle 22"/>
          <p:cNvSpPr>
            <a:spLocks noChangeArrowheads="1"/>
          </p:cNvSpPr>
          <p:nvPr/>
        </p:nvSpPr>
        <p:spPr bwMode="auto">
          <a:xfrm>
            <a:off x="452438" y="5634038"/>
            <a:ext cx="619125" cy="588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sp>
        <p:nvSpPr>
          <p:cNvPr id="58391" name="AutoShape 23"/>
          <p:cNvSpPr>
            <a:spLocks noChangeArrowheads="1"/>
          </p:cNvSpPr>
          <p:nvPr/>
        </p:nvSpPr>
        <p:spPr bwMode="auto">
          <a:xfrm>
            <a:off x="5111750" y="3816350"/>
            <a:ext cx="596900" cy="1130300"/>
          </a:xfrm>
          <a:prstGeom prst="homePlate">
            <a:avLst>
              <a:gd name="adj" fmla="val 33333"/>
            </a:avLst>
          </a:prstGeom>
          <a:solidFill>
            <a:srgbClr val="000000"/>
          </a:solidFill>
          <a:ln w="12700">
            <a:solidFill>
              <a:srgbClr val="41414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5320" name="AutoShape 24"/>
          <p:cNvSpPr>
            <a:spLocks noChangeArrowheads="1"/>
          </p:cNvSpPr>
          <p:nvPr/>
        </p:nvSpPr>
        <p:spPr bwMode="auto">
          <a:xfrm>
            <a:off x="5029200" y="3733800"/>
            <a:ext cx="609600" cy="1143000"/>
          </a:xfrm>
          <a:prstGeom prst="homePlate">
            <a:avLst>
              <a:gd name="adj" fmla="val 33333"/>
            </a:avLst>
          </a:prstGeom>
          <a:gradFill rotWithShape="0">
            <a:gsLst>
              <a:gs pos="0">
                <a:srgbClr val="414141"/>
              </a:gs>
              <a:gs pos="100000">
                <a:srgbClr val="414141">
                  <a:gamma/>
                  <a:shade val="10000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  <p:sp>
        <p:nvSpPr>
          <p:cNvPr id="55321" name="Rectangle 25"/>
          <p:cNvSpPr>
            <a:spLocks noChangeArrowheads="1"/>
          </p:cNvSpPr>
          <p:nvPr/>
        </p:nvSpPr>
        <p:spPr bwMode="auto">
          <a:xfrm>
            <a:off x="5024438" y="4033838"/>
            <a:ext cx="619125" cy="588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</a:p>
        </p:txBody>
      </p:sp>
      <p:sp>
        <p:nvSpPr>
          <p:cNvPr id="58394" name="AutoShape 26"/>
          <p:cNvSpPr>
            <a:spLocks noChangeArrowheads="1"/>
          </p:cNvSpPr>
          <p:nvPr/>
        </p:nvSpPr>
        <p:spPr bwMode="auto">
          <a:xfrm>
            <a:off x="5111750" y="2139950"/>
            <a:ext cx="596900" cy="1130300"/>
          </a:xfrm>
          <a:prstGeom prst="homePlate">
            <a:avLst>
              <a:gd name="adj" fmla="val 33333"/>
            </a:avLst>
          </a:prstGeom>
          <a:solidFill>
            <a:srgbClr val="000000"/>
          </a:solidFill>
          <a:ln w="12700">
            <a:solidFill>
              <a:srgbClr val="41414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5323" name="AutoShape 27"/>
          <p:cNvSpPr>
            <a:spLocks noChangeArrowheads="1"/>
          </p:cNvSpPr>
          <p:nvPr/>
        </p:nvSpPr>
        <p:spPr bwMode="auto">
          <a:xfrm>
            <a:off x="5029200" y="2057400"/>
            <a:ext cx="609600" cy="1143000"/>
          </a:xfrm>
          <a:prstGeom prst="homePlate">
            <a:avLst>
              <a:gd name="adj" fmla="val 33333"/>
            </a:avLst>
          </a:prstGeom>
          <a:gradFill rotWithShape="0">
            <a:gsLst>
              <a:gs pos="0">
                <a:srgbClr val="919191"/>
              </a:gs>
              <a:gs pos="100000">
                <a:srgbClr val="919191">
                  <a:gamma/>
                  <a:shade val="6000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  <p:sp>
        <p:nvSpPr>
          <p:cNvPr id="55324" name="Rectangle 28"/>
          <p:cNvSpPr>
            <a:spLocks noChangeArrowheads="1"/>
          </p:cNvSpPr>
          <p:nvPr/>
        </p:nvSpPr>
        <p:spPr bwMode="auto">
          <a:xfrm>
            <a:off x="5024438" y="2357438"/>
            <a:ext cx="619125" cy="588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</a:p>
        </p:txBody>
      </p:sp>
      <p:sp>
        <p:nvSpPr>
          <p:cNvPr id="58397" name="Rectangle 29"/>
          <p:cNvSpPr>
            <a:spLocks noChangeArrowheads="1"/>
          </p:cNvSpPr>
          <p:nvPr/>
        </p:nvSpPr>
        <p:spPr bwMode="auto">
          <a:xfrm>
            <a:off x="4953000" y="1981200"/>
            <a:ext cx="396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8398" name="AutoShape 30"/>
          <p:cNvSpPr>
            <a:spLocks noChangeArrowheads="1"/>
          </p:cNvSpPr>
          <p:nvPr/>
        </p:nvSpPr>
        <p:spPr bwMode="auto">
          <a:xfrm>
            <a:off x="6248400" y="5334000"/>
            <a:ext cx="2286000" cy="11430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C8FEC8"/>
              </a:gs>
              <a:gs pos="100000">
                <a:srgbClr val="A0CBA0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789878"/>
            </a:prstShdw>
          </a:effectLst>
        </p:spPr>
        <p:txBody>
          <a:bodyPr wrap="none" anchor="ctr"/>
          <a:lstStyle/>
          <a:p>
            <a:endParaRPr lang="sk-SK"/>
          </a:p>
        </p:txBody>
      </p:sp>
      <p:sp>
        <p:nvSpPr>
          <p:cNvPr id="55327" name="Rectangle 31"/>
          <p:cNvSpPr>
            <a:spLocks noChangeArrowheads="1"/>
          </p:cNvSpPr>
          <p:nvPr/>
        </p:nvSpPr>
        <p:spPr bwMode="auto">
          <a:xfrm>
            <a:off x="6400800" y="5486400"/>
            <a:ext cx="1905000" cy="99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  <a:defRPr/>
            </a:pP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Super</a:t>
            </a: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defRPr/>
            </a:pP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i-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ORR</a:t>
            </a:r>
          </a:p>
        </p:txBody>
      </p:sp>
      <p:sp>
        <p:nvSpPr>
          <p:cNvPr id="58400" name="AutoShape 32"/>
          <p:cNvSpPr>
            <a:spLocks noChangeArrowheads="1"/>
          </p:cNvSpPr>
          <p:nvPr/>
        </p:nvSpPr>
        <p:spPr bwMode="auto">
          <a:xfrm>
            <a:off x="5187950" y="5416550"/>
            <a:ext cx="596900" cy="1130300"/>
          </a:xfrm>
          <a:prstGeom prst="homePlate">
            <a:avLst>
              <a:gd name="adj" fmla="val 33333"/>
            </a:avLst>
          </a:prstGeom>
          <a:solidFill>
            <a:srgbClr val="000000"/>
          </a:solidFill>
          <a:ln w="12700">
            <a:solidFill>
              <a:srgbClr val="41414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5329" name="AutoShape 33"/>
          <p:cNvSpPr>
            <a:spLocks noChangeArrowheads="1"/>
          </p:cNvSpPr>
          <p:nvPr/>
        </p:nvSpPr>
        <p:spPr bwMode="auto">
          <a:xfrm>
            <a:off x="5105400" y="5334000"/>
            <a:ext cx="609600" cy="1143000"/>
          </a:xfrm>
          <a:prstGeom prst="homePlate">
            <a:avLst>
              <a:gd name="adj" fmla="val 33333"/>
            </a:avLst>
          </a:prstGeom>
          <a:gradFill rotWithShape="0">
            <a:gsLst>
              <a:gs pos="0">
                <a:srgbClr val="C8FEC8"/>
              </a:gs>
              <a:gs pos="100000">
                <a:srgbClr val="C8FEC8">
                  <a:gamma/>
                  <a:shade val="8000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  <p:sp>
        <p:nvSpPr>
          <p:cNvPr id="55330" name="Rectangle 34"/>
          <p:cNvSpPr>
            <a:spLocks noChangeArrowheads="1"/>
          </p:cNvSpPr>
          <p:nvPr/>
        </p:nvSpPr>
        <p:spPr bwMode="auto">
          <a:xfrm>
            <a:off x="5176838" y="5710238"/>
            <a:ext cx="619125" cy="588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</a:p>
        </p:txBody>
      </p:sp>
      <p:sp>
        <p:nvSpPr>
          <p:cNvPr id="55331" name="Rectangle 35"/>
          <p:cNvSpPr>
            <a:spLocks noChangeArrowheads="1"/>
          </p:cNvSpPr>
          <p:nvPr/>
        </p:nvSpPr>
        <p:spPr bwMode="auto">
          <a:xfrm>
            <a:off x="223838" y="71438"/>
            <a:ext cx="8848725" cy="132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Ü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BERSICHT</a:t>
            </a:r>
            <a:r>
              <a:rPr lang="nl-NL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ARZ 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USFÜHRUNGEN 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EGOSSENE</a:t>
            </a:r>
            <a:r>
              <a:rPr lang="nl-NL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OSTE</a:t>
            </a:r>
            <a:r>
              <a:rPr lang="nl-NL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>
    <p:random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/>
          <p:cNvSpPr>
            <a:spLocks noChangeArrowheads="1"/>
          </p:cNvSpPr>
          <p:nvPr/>
        </p:nvSpPr>
        <p:spPr bwMode="auto">
          <a:xfrm>
            <a:off x="2819400" y="1752600"/>
            <a:ext cx="6096000" cy="49530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037C03"/>
              </a:gs>
              <a:gs pos="100000">
                <a:srgbClr val="037C03">
                  <a:gamma/>
                  <a:shade val="2980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2895600" y="1905000"/>
            <a:ext cx="58674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00400" y="1981200"/>
            <a:ext cx="5791200" cy="4572000"/>
          </a:xfrm>
          <a:noFill/>
        </p:spPr>
        <p:txBody>
          <a:bodyPr/>
          <a:lstStyle/>
          <a:p>
            <a:pPr>
              <a:lnSpc>
                <a:spcPct val="110000"/>
              </a:lnSpc>
              <a:buFont typeface="Monotype Sorts" pitchFamily="2" charset="2"/>
              <a:buNone/>
            </a:pPr>
            <a:r>
              <a:rPr lang="nl-NL" b="1" i="1" u="sng" smtClean="0"/>
              <a:t>I</a:t>
            </a:r>
            <a:r>
              <a:rPr lang="nl-NL" sz="2800" i="1" u="sng" smtClean="0"/>
              <a:t>sophtalic </a:t>
            </a:r>
            <a:r>
              <a:rPr lang="nl-NL" b="1" i="1" u="sng" smtClean="0"/>
              <a:t>F</a:t>
            </a:r>
            <a:r>
              <a:rPr lang="nl-NL" sz="2800" i="1" u="sng" smtClean="0"/>
              <a:t>ire </a:t>
            </a:r>
            <a:r>
              <a:rPr lang="nl-NL" b="1" i="1" u="sng" smtClean="0"/>
              <a:t>R</a:t>
            </a:r>
            <a:r>
              <a:rPr lang="nl-NL" sz="2800" i="1" u="sng" smtClean="0"/>
              <a:t>etardant.</a:t>
            </a:r>
            <a:endParaRPr lang="nl-NL" sz="2800" i="1" smtClean="0"/>
          </a:p>
          <a:p>
            <a:pPr>
              <a:lnSpc>
                <a:spcPct val="110000"/>
              </a:lnSpc>
              <a:buClr>
                <a:schemeClr val="tx2"/>
              </a:buClr>
              <a:buSzPct val="65000"/>
            </a:pPr>
            <a:r>
              <a:rPr lang="nl-NL" sz="2800" smtClean="0"/>
              <a:t>Isophtalsäure </a:t>
            </a:r>
            <a:r>
              <a:rPr lang="nl-NL" sz="2800" b="1" smtClean="0"/>
              <a:t>Polyester</a:t>
            </a:r>
            <a:r>
              <a:rPr lang="nl-NL" sz="2800" smtClean="0"/>
              <a:t>-Harz.</a:t>
            </a:r>
          </a:p>
          <a:p>
            <a:pPr>
              <a:lnSpc>
                <a:spcPct val="110000"/>
              </a:lnSpc>
              <a:buClr>
                <a:schemeClr val="tx2"/>
              </a:buClr>
              <a:buSzPct val="65000"/>
            </a:pPr>
            <a:r>
              <a:rPr lang="nl-NL" sz="2800" b="1" smtClean="0"/>
              <a:t>Hohe chemische Resistenz.</a:t>
            </a:r>
            <a:endParaRPr lang="nl-NL" sz="2800" smtClean="0"/>
          </a:p>
          <a:p>
            <a:pPr>
              <a:lnSpc>
                <a:spcPct val="110000"/>
              </a:lnSpc>
              <a:buClr>
                <a:schemeClr val="tx2"/>
              </a:buClr>
              <a:buSzPct val="65000"/>
            </a:pPr>
            <a:r>
              <a:rPr lang="nl-NL" sz="2800" smtClean="0"/>
              <a:t>Feuerhemmend, nicht toxisch.</a:t>
            </a:r>
          </a:p>
          <a:p>
            <a:pPr>
              <a:lnSpc>
                <a:spcPct val="110000"/>
              </a:lnSpc>
              <a:buClr>
                <a:schemeClr val="tx2"/>
              </a:buClr>
              <a:buSzPct val="65000"/>
            </a:pPr>
            <a:r>
              <a:rPr lang="nl-NL" sz="2800" smtClean="0"/>
              <a:t>Selbstlöschend 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nl-NL" sz="2800" smtClean="0"/>
              <a:t>   </a:t>
            </a:r>
            <a:r>
              <a:rPr lang="nl-NL" sz="2400" smtClean="0"/>
              <a:t>(ASTM E-84 tunnel test).</a:t>
            </a:r>
            <a:endParaRPr lang="nl-NL" sz="2800" smtClean="0"/>
          </a:p>
          <a:p>
            <a:pPr>
              <a:lnSpc>
                <a:spcPct val="110000"/>
              </a:lnSpc>
              <a:buClr>
                <a:schemeClr val="tx2"/>
              </a:buClr>
              <a:buSzPct val="65000"/>
            </a:pPr>
            <a:r>
              <a:rPr lang="nl-NL" sz="2800" smtClean="0"/>
              <a:t>DNV-geprüft.</a:t>
            </a:r>
          </a:p>
          <a:p>
            <a:pPr>
              <a:lnSpc>
                <a:spcPct val="110000"/>
              </a:lnSpc>
              <a:buClr>
                <a:schemeClr val="tx2"/>
              </a:buClr>
              <a:buSzPct val="65000"/>
            </a:pPr>
            <a:r>
              <a:rPr lang="nl-NL" sz="2800" smtClean="0"/>
              <a:t>Farbe Grün.</a:t>
            </a:r>
          </a:p>
        </p:txBody>
      </p:sp>
      <p:sp>
        <p:nvSpPr>
          <p:cNvPr id="56325" name="AutoShape 5"/>
          <p:cNvSpPr>
            <a:spLocks noChangeArrowheads="1"/>
          </p:cNvSpPr>
          <p:nvPr/>
        </p:nvSpPr>
        <p:spPr bwMode="auto">
          <a:xfrm>
            <a:off x="228600" y="1905000"/>
            <a:ext cx="2286000" cy="1905000"/>
          </a:xfrm>
          <a:prstGeom prst="homePlate">
            <a:avLst>
              <a:gd name="adj" fmla="val 40000"/>
            </a:avLst>
          </a:prstGeom>
          <a:gradFill rotWithShape="0">
            <a:gsLst>
              <a:gs pos="0">
                <a:srgbClr val="037C03"/>
              </a:gs>
              <a:gs pos="100000">
                <a:srgbClr val="037C03">
                  <a:gamma/>
                  <a:shade val="2980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223838" y="2509838"/>
            <a:ext cx="1762125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3200">
                <a:solidFill>
                  <a:schemeClr val="tx1"/>
                </a:solidFill>
              </a:rPr>
              <a:t>1. </a:t>
            </a:r>
            <a:r>
              <a:rPr lang="nl-NL" sz="4000">
                <a:solidFill>
                  <a:schemeClr val="tx1"/>
                </a:solidFill>
              </a:rPr>
              <a:t>IFR</a:t>
            </a: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223838" y="147638"/>
            <a:ext cx="8848725" cy="127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3.1 E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IGENSCHAFTEN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H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ARZ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USFÜHRUNGEN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GEGOSSENE 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OSTE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 build="p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ChangeArrowheads="1"/>
          </p:cNvSpPr>
          <p:nvPr/>
        </p:nvSpPr>
        <p:spPr bwMode="auto">
          <a:xfrm>
            <a:off x="2590800" y="1676400"/>
            <a:ext cx="6477000" cy="50292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FC0128"/>
              </a:gs>
              <a:gs pos="100000">
                <a:srgbClr val="FC0128">
                  <a:gamma/>
                  <a:shade val="2980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9400" y="1905000"/>
            <a:ext cx="6248400" cy="4572000"/>
          </a:xfrm>
          <a:noFill/>
        </p:spPr>
        <p:txBody>
          <a:bodyPr/>
          <a:lstStyle/>
          <a:p>
            <a:pPr>
              <a:lnSpc>
                <a:spcPct val="110000"/>
              </a:lnSpc>
              <a:buFont typeface="Monotype Sorts" pitchFamily="2" charset="2"/>
              <a:buNone/>
            </a:pPr>
            <a:r>
              <a:rPr lang="nl-NL" b="1" i="1" u="sng" smtClean="0"/>
              <a:t>V</a:t>
            </a:r>
            <a:r>
              <a:rPr lang="nl-NL" sz="2800" b="1" i="1" u="sng" smtClean="0"/>
              <a:t>inylester</a:t>
            </a:r>
            <a:r>
              <a:rPr lang="nl-NL" sz="2800" i="1" u="sng" smtClean="0"/>
              <a:t> </a:t>
            </a:r>
            <a:r>
              <a:rPr lang="nl-NL" b="1" i="1" u="sng" smtClean="0"/>
              <a:t>C</a:t>
            </a:r>
            <a:r>
              <a:rPr lang="nl-NL" sz="2800" b="1" i="1" u="sng" smtClean="0"/>
              <a:t>or</a:t>
            </a:r>
            <a:r>
              <a:rPr lang="nl-NL" sz="2800" i="1" u="sng" smtClean="0"/>
              <a:t>rosion </a:t>
            </a:r>
            <a:r>
              <a:rPr lang="nl-NL" b="1" i="1" u="sng" smtClean="0"/>
              <a:t>R</a:t>
            </a:r>
            <a:r>
              <a:rPr lang="nl-NL" sz="2800" i="1" u="sng" smtClean="0"/>
              <a:t>esistant.</a:t>
            </a:r>
            <a:endParaRPr lang="nl-NL" sz="2800" i="1" smtClean="0"/>
          </a:p>
          <a:p>
            <a:pPr>
              <a:lnSpc>
                <a:spcPct val="110000"/>
              </a:lnSpc>
              <a:buClr>
                <a:schemeClr val="tx2"/>
              </a:buClr>
              <a:buSzPct val="65000"/>
            </a:pPr>
            <a:r>
              <a:rPr lang="nl-NL" sz="2800" b="1" smtClean="0"/>
              <a:t>Vinylester</a:t>
            </a:r>
            <a:r>
              <a:rPr lang="nl-NL" sz="2800" smtClean="0"/>
              <a:t>-Harz.</a:t>
            </a:r>
          </a:p>
          <a:p>
            <a:pPr>
              <a:lnSpc>
                <a:spcPct val="110000"/>
              </a:lnSpc>
              <a:buClr>
                <a:schemeClr val="tx2"/>
              </a:buClr>
              <a:buSzPct val="65000"/>
            </a:pPr>
            <a:r>
              <a:rPr lang="nl-NL" sz="2800" b="1" smtClean="0"/>
              <a:t>Sehr hohe chemische Resistenz.</a:t>
            </a:r>
            <a:endParaRPr lang="nl-NL" sz="2800" smtClean="0"/>
          </a:p>
          <a:p>
            <a:pPr>
              <a:lnSpc>
                <a:spcPct val="110000"/>
              </a:lnSpc>
              <a:buClr>
                <a:schemeClr val="tx2"/>
              </a:buClr>
              <a:buSzPct val="65000"/>
            </a:pPr>
            <a:r>
              <a:rPr lang="nl-NL" sz="2800" smtClean="0"/>
              <a:t>Feuerhemmend, nicht toxisch.</a:t>
            </a:r>
          </a:p>
          <a:p>
            <a:pPr>
              <a:lnSpc>
                <a:spcPct val="110000"/>
              </a:lnSpc>
              <a:buClr>
                <a:schemeClr val="tx2"/>
              </a:buClr>
              <a:buSzPct val="65000"/>
            </a:pPr>
            <a:r>
              <a:rPr lang="nl-NL" sz="2800" smtClean="0"/>
              <a:t>Selbstlöschend </a:t>
            </a:r>
            <a:r>
              <a:rPr lang="nl-NL" sz="2400" smtClean="0"/>
              <a:t>(ASTM E-84 tunnel test).</a:t>
            </a:r>
            <a:endParaRPr lang="nl-NL" sz="2800" smtClean="0"/>
          </a:p>
          <a:p>
            <a:pPr>
              <a:lnSpc>
                <a:spcPct val="110000"/>
              </a:lnSpc>
              <a:buClr>
                <a:schemeClr val="tx2"/>
              </a:buClr>
              <a:buSzPct val="65000"/>
            </a:pPr>
            <a:r>
              <a:rPr lang="nl-NL" sz="2800" smtClean="0"/>
              <a:t>DNV-geprüft.</a:t>
            </a:r>
          </a:p>
          <a:p>
            <a:pPr>
              <a:lnSpc>
                <a:spcPct val="110000"/>
              </a:lnSpc>
              <a:buClr>
                <a:schemeClr val="tx2"/>
              </a:buClr>
              <a:buSzPct val="65000"/>
            </a:pPr>
            <a:r>
              <a:rPr lang="nl-NL" sz="2800" smtClean="0"/>
              <a:t>Farbe Orange.</a:t>
            </a:r>
          </a:p>
        </p:txBody>
      </p:sp>
      <p:sp>
        <p:nvSpPr>
          <p:cNvPr id="57348" name="AutoShape 4"/>
          <p:cNvSpPr>
            <a:spLocks noChangeArrowheads="1"/>
          </p:cNvSpPr>
          <p:nvPr/>
        </p:nvSpPr>
        <p:spPr bwMode="auto">
          <a:xfrm>
            <a:off x="152400" y="1752600"/>
            <a:ext cx="2362200" cy="1905000"/>
          </a:xfrm>
          <a:prstGeom prst="homePlate">
            <a:avLst>
              <a:gd name="adj" fmla="val 41333"/>
            </a:avLst>
          </a:prstGeom>
          <a:gradFill rotWithShape="0">
            <a:gsLst>
              <a:gs pos="0">
                <a:srgbClr val="FC0128"/>
              </a:gs>
              <a:gs pos="100000">
                <a:srgbClr val="FC0128">
                  <a:gamma/>
                  <a:shade val="2980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147638" y="2433638"/>
            <a:ext cx="2600325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800">
                <a:solidFill>
                  <a:schemeClr val="tx1"/>
                </a:solidFill>
              </a:rPr>
              <a:t>2.</a:t>
            </a:r>
            <a:r>
              <a:rPr lang="nl-NL" sz="800">
                <a:solidFill>
                  <a:schemeClr val="tx1"/>
                </a:solidFill>
              </a:rPr>
              <a:t> </a:t>
            </a:r>
            <a:r>
              <a:rPr lang="nl-NL" sz="3200">
                <a:solidFill>
                  <a:schemeClr val="tx1"/>
                </a:solidFill>
              </a:rPr>
              <a:t>Vi-C</a:t>
            </a:r>
            <a:r>
              <a:rPr lang="nl-NL" sz="2800">
                <a:solidFill>
                  <a:schemeClr val="tx1"/>
                </a:solidFill>
              </a:rPr>
              <a:t>ORR</a:t>
            </a: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223838" y="147638"/>
            <a:ext cx="8848725" cy="127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3.1 E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IGENSCHAFTEN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H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ARZ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USFÜHRUNGEN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GEGOSSENE 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OSTE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2"/>
          <p:cNvSpPr>
            <a:spLocks noChangeArrowheads="1"/>
          </p:cNvSpPr>
          <p:nvPr/>
        </p:nvSpPr>
        <p:spPr bwMode="auto">
          <a:xfrm>
            <a:off x="2743200" y="1752600"/>
            <a:ext cx="6248400" cy="50292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CECECE"/>
              </a:gs>
              <a:gs pos="100000">
                <a:srgbClr val="CECECE">
                  <a:gamma/>
                  <a:shade val="4980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0" y="1828800"/>
            <a:ext cx="6019800" cy="4572000"/>
          </a:xfrm>
          <a:noFill/>
        </p:spPr>
        <p:txBody>
          <a:bodyPr/>
          <a:lstStyle/>
          <a:p>
            <a:pPr>
              <a:lnSpc>
                <a:spcPct val="110000"/>
              </a:lnSpc>
              <a:buFont typeface="Monotype Sorts" pitchFamily="2" charset="2"/>
              <a:buNone/>
            </a:pPr>
            <a:r>
              <a:rPr lang="nl-NL" sz="2800" b="1" i="1" u="sng" smtClean="0">
                <a:solidFill>
                  <a:schemeClr val="tx2"/>
                </a:solidFill>
              </a:rPr>
              <a:t>F</a:t>
            </a:r>
            <a:r>
              <a:rPr lang="nl-NL" sz="2800" i="1" u="sng" smtClean="0">
                <a:solidFill>
                  <a:schemeClr val="tx2"/>
                </a:solidFill>
              </a:rPr>
              <a:t>ood </a:t>
            </a:r>
            <a:r>
              <a:rPr lang="nl-NL" sz="2800" b="1" i="1" u="sng" smtClean="0">
                <a:solidFill>
                  <a:schemeClr val="tx2"/>
                </a:solidFill>
              </a:rPr>
              <a:t>G</a:t>
            </a:r>
            <a:r>
              <a:rPr lang="nl-NL" sz="2800" i="1" u="sng" smtClean="0">
                <a:solidFill>
                  <a:schemeClr val="tx2"/>
                </a:solidFill>
              </a:rPr>
              <a:t>rade </a:t>
            </a:r>
            <a:r>
              <a:rPr lang="nl-NL" sz="2800" b="1" i="1" u="sng" smtClean="0">
                <a:solidFill>
                  <a:schemeClr val="tx2"/>
                </a:solidFill>
              </a:rPr>
              <a:t>I</a:t>
            </a:r>
            <a:r>
              <a:rPr lang="nl-NL" sz="2800" i="1" u="sng" smtClean="0">
                <a:solidFill>
                  <a:schemeClr val="tx2"/>
                </a:solidFill>
              </a:rPr>
              <a:t>sophtalic.</a:t>
            </a:r>
            <a:endParaRPr lang="nl-NL" sz="2800" i="1" smtClean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  <a:buClr>
                <a:schemeClr val="tx2"/>
              </a:buClr>
              <a:buSzPct val="65000"/>
            </a:pPr>
            <a:r>
              <a:rPr lang="nl-NL" sz="2800" smtClean="0">
                <a:solidFill>
                  <a:schemeClr val="tx2"/>
                </a:solidFill>
              </a:rPr>
              <a:t>Isophtalsäure </a:t>
            </a:r>
            <a:r>
              <a:rPr lang="nl-NL" sz="2800" b="1" smtClean="0">
                <a:solidFill>
                  <a:schemeClr val="tx2"/>
                </a:solidFill>
              </a:rPr>
              <a:t>Polyester</a:t>
            </a:r>
            <a:r>
              <a:rPr lang="nl-NL" sz="2800" smtClean="0">
                <a:solidFill>
                  <a:schemeClr val="tx2"/>
                </a:solidFill>
              </a:rPr>
              <a:t>-Harz.</a:t>
            </a:r>
          </a:p>
          <a:p>
            <a:pPr>
              <a:lnSpc>
                <a:spcPct val="110000"/>
              </a:lnSpc>
              <a:buClr>
                <a:schemeClr val="tx2"/>
              </a:buClr>
              <a:buSzPct val="65000"/>
            </a:pPr>
            <a:r>
              <a:rPr lang="nl-NL" sz="2800" smtClean="0">
                <a:solidFill>
                  <a:schemeClr val="tx2"/>
                </a:solidFill>
              </a:rPr>
              <a:t>Entsprechend </a:t>
            </a:r>
            <a:r>
              <a:rPr lang="nl-NL" sz="2400" smtClean="0">
                <a:solidFill>
                  <a:schemeClr val="tx2"/>
                </a:solidFill>
              </a:rPr>
              <a:t>U.S.F.D.A. </a:t>
            </a:r>
            <a:r>
              <a:rPr lang="nl-NL" sz="2800" smtClean="0">
                <a:solidFill>
                  <a:schemeClr val="tx2"/>
                </a:solidFill>
              </a:rPr>
              <a:t>- Norm </a:t>
            </a:r>
            <a:r>
              <a:rPr lang="nl-NL" sz="2400" smtClean="0">
                <a:solidFill>
                  <a:schemeClr val="tx2"/>
                </a:solidFill>
              </a:rPr>
              <a:t>(</a:t>
            </a:r>
            <a:r>
              <a:rPr lang="nl-NL" sz="2400" b="1" smtClean="0">
                <a:solidFill>
                  <a:schemeClr val="tx2"/>
                </a:solidFill>
              </a:rPr>
              <a:t>Nahrungsmittelindustrie</a:t>
            </a:r>
            <a:r>
              <a:rPr lang="nl-NL" sz="2400" smtClean="0">
                <a:solidFill>
                  <a:schemeClr val="tx2"/>
                </a:solidFill>
              </a:rPr>
              <a:t> akzeptiert).</a:t>
            </a:r>
            <a:endParaRPr lang="nl-NL" sz="2800" smtClean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  <a:buClr>
                <a:schemeClr val="tx2"/>
              </a:buClr>
              <a:buSzPct val="65000"/>
            </a:pPr>
            <a:r>
              <a:rPr lang="nl-NL" sz="2800" smtClean="0">
                <a:solidFill>
                  <a:schemeClr val="tx2"/>
                </a:solidFill>
              </a:rPr>
              <a:t>Feuerhemmend, nicht toxisch.</a:t>
            </a:r>
          </a:p>
          <a:p>
            <a:pPr>
              <a:lnSpc>
                <a:spcPct val="110000"/>
              </a:lnSpc>
              <a:buClr>
                <a:schemeClr val="tx2"/>
              </a:buClr>
              <a:buSzPct val="65000"/>
            </a:pPr>
            <a:r>
              <a:rPr lang="nl-NL" sz="2800" smtClean="0">
                <a:solidFill>
                  <a:schemeClr val="tx2"/>
                </a:solidFill>
              </a:rPr>
              <a:t>Selbstlöschend</a:t>
            </a:r>
          </a:p>
          <a:p>
            <a:pPr>
              <a:lnSpc>
                <a:spcPct val="110000"/>
              </a:lnSpc>
              <a:buFont typeface="Monotype Sorts" pitchFamily="2" charset="2"/>
              <a:buNone/>
            </a:pPr>
            <a:r>
              <a:rPr lang="nl-NL" sz="2400" smtClean="0">
                <a:solidFill>
                  <a:schemeClr val="tx2"/>
                </a:solidFill>
              </a:rPr>
              <a:t>    (ASTM E-84 tunnel test).</a:t>
            </a:r>
          </a:p>
          <a:p>
            <a:pPr>
              <a:lnSpc>
                <a:spcPct val="110000"/>
              </a:lnSpc>
              <a:buClr>
                <a:schemeClr val="tx2"/>
              </a:buClr>
              <a:buSzPct val="65000"/>
            </a:pPr>
            <a:r>
              <a:rPr lang="nl-NL" sz="2400" b="1" smtClean="0">
                <a:solidFill>
                  <a:schemeClr val="tx2"/>
                </a:solidFill>
              </a:rPr>
              <a:t>DNV</a:t>
            </a:r>
            <a:r>
              <a:rPr lang="nl-NL" sz="2800" smtClean="0">
                <a:solidFill>
                  <a:schemeClr val="tx2"/>
                </a:solidFill>
              </a:rPr>
              <a:t>-geprüft.</a:t>
            </a:r>
          </a:p>
          <a:p>
            <a:pPr>
              <a:lnSpc>
                <a:spcPct val="110000"/>
              </a:lnSpc>
              <a:buClr>
                <a:schemeClr val="tx2"/>
              </a:buClr>
              <a:buSzPct val="65000"/>
            </a:pPr>
            <a:r>
              <a:rPr lang="nl-NL" sz="2800" smtClean="0">
                <a:solidFill>
                  <a:schemeClr val="tx2"/>
                </a:solidFill>
              </a:rPr>
              <a:t>Farbe hell Grau.</a:t>
            </a:r>
          </a:p>
        </p:txBody>
      </p:sp>
      <p:sp>
        <p:nvSpPr>
          <p:cNvPr id="58372" name="AutoShape 4"/>
          <p:cNvSpPr>
            <a:spLocks noChangeArrowheads="1"/>
          </p:cNvSpPr>
          <p:nvPr/>
        </p:nvSpPr>
        <p:spPr bwMode="auto">
          <a:xfrm>
            <a:off x="228600" y="1752600"/>
            <a:ext cx="2286000" cy="1905000"/>
          </a:xfrm>
          <a:prstGeom prst="homePlate">
            <a:avLst>
              <a:gd name="adj" fmla="val 40000"/>
            </a:avLst>
          </a:prstGeom>
          <a:gradFill rotWithShape="0">
            <a:gsLst>
              <a:gs pos="0">
                <a:srgbClr val="CECECE"/>
              </a:gs>
              <a:gs pos="100000">
                <a:srgbClr val="CECECE">
                  <a:gamma/>
                  <a:shade val="4980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223838" y="2357438"/>
            <a:ext cx="176212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3200">
                <a:solidFill>
                  <a:schemeClr val="tx2"/>
                </a:solidFill>
              </a:rPr>
              <a:t>3. </a:t>
            </a:r>
            <a:r>
              <a:rPr lang="nl-NL" sz="3600">
                <a:solidFill>
                  <a:schemeClr val="tx2"/>
                </a:solidFill>
              </a:rPr>
              <a:t>FGI</a:t>
            </a: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223838" y="147638"/>
            <a:ext cx="8848725" cy="127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3.1 E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IGENSCHAFTEN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H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ARZ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USFÜHRUNGEN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GEGOSSENE 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OSTE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AutoShape 2"/>
          <p:cNvSpPr>
            <a:spLocks noChangeArrowheads="1"/>
          </p:cNvSpPr>
          <p:nvPr/>
        </p:nvSpPr>
        <p:spPr bwMode="auto">
          <a:xfrm>
            <a:off x="2743200" y="1752600"/>
            <a:ext cx="6248400" cy="46482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919191"/>
              </a:gs>
              <a:gs pos="100000">
                <a:srgbClr val="919191">
                  <a:gamma/>
                  <a:shade val="6000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5600" y="1981200"/>
            <a:ext cx="6172200" cy="4419600"/>
          </a:xfrm>
          <a:noFill/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nl-NL" sz="2800" b="1" i="1" u="sng" smtClean="0">
                <a:solidFill>
                  <a:schemeClr val="tx2"/>
                </a:solidFill>
              </a:rPr>
              <a:t>E</a:t>
            </a:r>
            <a:r>
              <a:rPr lang="nl-NL" sz="2800" i="1" u="sng" smtClean="0">
                <a:solidFill>
                  <a:schemeClr val="tx2"/>
                </a:solidFill>
              </a:rPr>
              <a:t>xtreme </a:t>
            </a:r>
            <a:r>
              <a:rPr lang="nl-NL" sz="2800" b="1" i="1" u="sng" smtClean="0">
                <a:solidFill>
                  <a:schemeClr val="tx2"/>
                </a:solidFill>
              </a:rPr>
              <a:t>L</a:t>
            </a:r>
            <a:r>
              <a:rPr lang="nl-NL" sz="2800" i="1" u="sng" smtClean="0">
                <a:solidFill>
                  <a:schemeClr val="tx2"/>
                </a:solidFill>
              </a:rPr>
              <a:t>ow </a:t>
            </a:r>
            <a:r>
              <a:rPr lang="nl-NL" sz="2800" b="1" i="1" u="sng" smtClean="0">
                <a:solidFill>
                  <a:schemeClr val="tx2"/>
                </a:solidFill>
              </a:rPr>
              <a:t>S</a:t>
            </a:r>
            <a:r>
              <a:rPr lang="nl-NL" sz="2800" i="1" u="sng" smtClean="0">
                <a:solidFill>
                  <a:schemeClr val="tx2"/>
                </a:solidFill>
              </a:rPr>
              <a:t>moke-emission.</a:t>
            </a:r>
            <a:endParaRPr lang="nl-NL" sz="2800" i="1" smtClean="0">
              <a:solidFill>
                <a:schemeClr val="tx2"/>
              </a:solidFill>
            </a:endParaRPr>
          </a:p>
          <a:p>
            <a:r>
              <a:rPr lang="nl-NL" sz="2800" smtClean="0">
                <a:solidFill>
                  <a:schemeClr val="tx2"/>
                </a:solidFill>
              </a:rPr>
              <a:t>Modifiziert </a:t>
            </a:r>
            <a:r>
              <a:rPr lang="nl-NL" sz="2800" b="1" smtClean="0">
                <a:solidFill>
                  <a:schemeClr val="tx2"/>
                </a:solidFill>
              </a:rPr>
              <a:t>Acryl</a:t>
            </a:r>
            <a:r>
              <a:rPr lang="nl-NL" sz="2800" smtClean="0">
                <a:solidFill>
                  <a:schemeClr val="tx2"/>
                </a:solidFill>
              </a:rPr>
              <a:t>-Harz.</a:t>
            </a:r>
          </a:p>
          <a:p>
            <a:r>
              <a:rPr lang="nl-NL" sz="2800" smtClean="0">
                <a:solidFill>
                  <a:schemeClr val="tx2"/>
                </a:solidFill>
              </a:rPr>
              <a:t>Einzigartige Qualität mit </a:t>
            </a:r>
            <a:r>
              <a:rPr lang="nl-NL" sz="2800" b="1" smtClean="0">
                <a:solidFill>
                  <a:schemeClr val="tx2"/>
                </a:solidFill>
              </a:rPr>
              <a:t>sehr</a:t>
            </a:r>
            <a:r>
              <a:rPr lang="nl-NL" sz="2800" smtClean="0">
                <a:solidFill>
                  <a:schemeClr val="tx2"/>
                </a:solidFill>
              </a:rPr>
              <a:t> </a:t>
            </a:r>
            <a:r>
              <a:rPr lang="nl-NL" sz="2800" b="1" smtClean="0">
                <a:solidFill>
                  <a:schemeClr val="tx2"/>
                </a:solidFill>
              </a:rPr>
              <a:t>niedrige Rauchentwicklung.</a:t>
            </a:r>
            <a:endParaRPr lang="nl-NL" sz="2800" smtClean="0">
              <a:solidFill>
                <a:schemeClr val="tx2"/>
              </a:solidFill>
            </a:endParaRPr>
          </a:p>
          <a:p>
            <a:r>
              <a:rPr lang="nl-NL" sz="2800" smtClean="0">
                <a:solidFill>
                  <a:schemeClr val="tx2"/>
                </a:solidFill>
              </a:rPr>
              <a:t>Feuerhemmend, nicht toxisch.</a:t>
            </a:r>
          </a:p>
          <a:p>
            <a:r>
              <a:rPr lang="nl-NL" sz="2800" smtClean="0">
                <a:solidFill>
                  <a:schemeClr val="tx2"/>
                </a:solidFill>
              </a:rPr>
              <a:t>Selbstlöschend</a:t>
            </a:r>
          </a:p>
          <a:p>
            <a:pPr>
              <a:buFont typeface="Monotype Sorts" pitchFamily="2" charset="2"/>
              <a:buNone/>
            </a:pPr>
            <a:r>
              <a:rPr lang="nl-NL" sz="2400" smtClean="0">
                <a:solidFill>
                  <a:schemeClr val="tx2"/>
                </a:solidFill>
              </a:rPr>
              <a:t>    (ASTM E-84 tunnel test).</a:t>
            </a:r>
          </a:p>
          <a:p>
            <a:r>
              <a:rPr lang="nl-NL" sz="2800" smtClean="0">
                <a:solidFill>
                  <a:schemeClr val="tx2"/>
                </a:solidFill>
              </a:rPr>
              <a:t>Farbe Grau.</a:t>
            </a:r>
          </a:p>
        </p:txBody>
      </p:sp>
      <p:sp>
        <p:nvSpPr>
          <p:cNvPr id="59396" name="AutoShape 4"/>
          <p:cNvSpPr>
            <a:spLocks noChangeArrowheads="1"/>
          </p:cNvSpPr>
          <p:nvPr/>
        </p:nvSpPr>
        <p:spPr bwMode="auto">
          <a:xfrm>
            <a:off x="228600" y="1828800"/>
            <a:ext cx="2286000" cy="1905000"/>
          </a:xfrm>
          <a:prstGeom prst="homePlate">
            <a:avLst>
              <a:gd name="adj" fmla="val 40000"/>
            </a:avLst>
          </a:prstGeom>
          <a:gradFill rotWithShape="0">
            <a:gsLst>
              <a:gs pos="0">
                <a:srgbClr val="919191"/>
              </a:gs>
              <a:gs pos="100000">
                <a:srgbClr val="919191">
                  <a:gamma/>
                  <a:shade val="6000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300038" y="2509838"/>
            <a:ext cx="1762125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3200">
                <a:solidFill>
                  <a:schemeClr val="tx2"/>
                </a:solidFill>
              </a:rPr>
              <a:t>4</a:t>
            </a:r>
            <a:r>
              <a:rPr lang="nl-NL" sz="4000">
                <a:solidFill>
                  <a:schemeClr val="tx2"/>
                </a:solidFill>
              </a:rPr>
              <a:t>. </a:t>
            </a:r>
            <a:r>
              <a:rPr lang="nl-NL" sz="3600">
                <a:solidFill>
                  <a:schemeClr val="tx2"/>
                </a:solidFill>
              </a:rPr>
              <a:t>ELS</a:t>
            </a: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223838" y="147638"/>
            <a:ext cx="8848725" cy="127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3.1 E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IGENSCHAFTEN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H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ARZ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USFÜHRUNGEN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GEGOSSENE 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OSTE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021245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5105400"/>
          </a:xfrm>
          <a:noFill/>
        </p:spPr>
        <p:txBody>
          <a:bodyPr/>
          <a:lstStyle/>
          <a:p>
            <a:pPr>
              <a:lnSpc>
                <a:spcPct val="150000"/>
              </a:lnSpc>
              <a:buFont typeface="Monotype Sorts" pitchFamily="2" charset="2"/>
              <a:buNone/>
            </a:pPr>
            <a:r>
              <a:rPr lang="nl-NL" sz="2200" b="1" smtClean="0">
                <a:solidFill>
                  <a:schemeClr val="accent1"/>
                </a:solidFill>
              </a:rPr>
              <a:t>1. Produktpallet.</a:t>
            </a:r>
          </a:p>
          <a:p>
            <a:pPr>
              <a:lnSpc>
                <a:spcPct val="150000"/>
              </a:lnSpc>
              <a:buFont typeface="Monotype Sorts" pitchFamily="2" charset="2"/>
              <a:buNone/>
            </a:pPr>
            <a:r>
              <a:rPr lang="nl-NL" sz="2200" b="1" smtClean="0">
                <a:solidFill>
                  <a:schemeClr val="accent1"/>
                </a:solidFill>
              </a:rPr>
              <a:t>2. Ausführungen Konstruktionsmaterialien.</a:t>
            </a:r>
          </a:p>
          <a:p>
            <a:pPr>
              <a:lnSpc>
                <a:spcPct val="120000"/>
              </a:lnSpc>
              <a:buFont typeface="Monotype Sorts" pitchFamily="2" charset="2"/>
              <a:buNone/>
            </a:pPr>
            <a:r>
              <a:rPr lang="nl-NL" sz="2200" b="1" smtClean="0">
                <a:solidFill>
                  <a:schemeClr val="accent1"/>
                </a:solidFill>
              </a:rPr>
              <a:t>	2.1. Unterschied gegossene und pultrudierte Roste. </a:t>
            </a:r>
          </a:p>
          <a:p>
            <a:pPr>
              <a:lnSpc>
                <a:spcPct val="120000"/>
              </a:lnSpc>
              <a:buFont typeface="Monotype Sorts" pitchFamily="2" charset="2"/>
              <a:buNone/>
            </a:pPr>
            <a:r>
              <a:rPr lang="nl-NL" sz="2200" b="1" smtClean="0">
                <a:solidFill>
                  <a:schemeClr val="accent1"/>
                </a:solidFill>
              </a:rPr>
              <a:t>	2.2. Vergleich gegossene und pultrudierte Roste.</a:t>
            </a:r>
          </a:p>
          <a:p>
            <a:pPr>
              <a:lnSpc>
                <a:spcPct val="120000"/>
              </a:lnSpc>
              <a:buFont typeface="Monotype Sorts" pitchFamily="2" charset="2"/>
              <a:buNone/>
            </a:pPr>
            <a:r>
              <a:rPr lang="nl-NL" sz="2200" b="1" smtClean="0">
                <a:solidFill>
                  <a:schemeClr val="accent1"/>
                </a:solidFill>
              </a:rPr>
              <a:t>	2.3. Harzausführungen gegossene Roste.</a:t>
            </a:r>
          </a:p>
          <a:p>
            <a:pPr>
              <a:lnSpc>
                <a:spcPct val="120000"/>
              </a:lnSpc>
              <a:buFont typeface="Monotype Sorts" pitchFamily="2" charset="2"/>
              <a:buNone/>
            </a:pPr>
            <a:r>
              <a:rPr lang="nl-NL" sz="2200" b="1" smtClean="0">
                <a:solidFill>
                  <a:schemeClr val="accent1"/>
                </a:solidFill>
              </a:rPr>
              <a:t>	2.4. Eigenschaften Harzausführungen gegossene Roste.</a:t>
            </a:r>
          </a:p>
          <a:p>
            <a:pPr>
              <a:lnSpc>
                <a:spcPct val="120000"/>
              </a:lnSpc>
              <a:buFont typeface="Monotype Sorts" pitchFamily="2" charset="2"/>
              <a:buNone/>
            </a:pPr>
            <a:r>
              <a:rPr lang="nl-NL" sz="2200" b="1" smtClean="0">
                <a:solidFill>
                  <a:schemeClr val="accent1"/>
                </a:solidFill>
              </a:rPr>
              <a:t>	2.5. Übersicht Rostausführungen.</a:t>
            </a:r>
          </a:p>
          <a:p>
            <a:pPr>
              <a:lnSpc>
                <a:spcPct val="150000"/>
              </a:lnSpc>
              <a:buFont typeface="Monotype Sorts" pitchFamily="2" charset="2"/>
              <a:buNone/>
            </a:pPr>
            <a:r>
              <a:rPr lang="nl-NL" sz="2200" b="1" smtClean="0">
                <a:solidFill>
                  <a:schemeClr val="accent1"/>
                </a:solidFill>
              </a:rPr>
              <a:t>3. Vorteile GFK Produkte.</a:t>
            </a:r>
          </a:p>
          <a:p>
            <a:pPr>
              <a:lnSpc>
                <a:spcPct val="150000"/>
              </a:lnSpc>
              <a:buFont typeface="Monotype Sorts" pitchFamily="2" charset="2"/>
              <a:buNone/>
            </a:pPr>
            <a:r>
              <a:rPr lang="nl-NL" sz="2200" b="1" smtClean="0">
                <a:solidFill>
                  <a:schemeClr val="accent1"/>
                </a:solidFill>
              </a:rPr>
              <a:t>4. Bereich GFK Konstruktionssysteme. </a:t>
            </a:r>
          </a:p>
          <a:p>
            <a:pPr>
              <a:lnSpc>
                <a:spcPct val="150000"/>
              </a:lnSpc>
              <a:buFont typeface="Monotype Sorts" pitchFamily="2" charset="2"/>
              <a:buNone/>
            </a:pPr>
            <a:r>
              <a:rPr lang="nl-NL" sz="2200" b="1" smtClean="0">
                <a:solidFill>
                  <a:schemeClr val="accent1"/>
                </a:solidFill>
              </a:rPr>
              <a:t>5. Design und Anwendungen in GFK.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219200"/>
          </a:xfrm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nl-NL" sz="3200" b="1" smtClean="0">
                <a:solidFill>
                  <a:srgbClr val="CECE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</a:t>
            </a:r>
            <a:r>
              <a:rPr lang="nl-NL" sz="2800" b="1" smtClean="0">
                <a:solidFill>
                  <a:srgbClr val="CECE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ODULE </a:t>
            </a:r>
            <a:r>
              <a:rPr lang="nl-NL" sz="3200" b="1" smtClean="0">
                <a:solidFill>
                  <a:srgbClr val="CECE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nl-NL" sz="2800" b="1" smtClean="0">
                <a:solidFill>
                  <a:srgbClr val="CECE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: </a:t>
            </a:r>
            <a:br>
              <a:rPr lang="nl-NL" sz="2800" b="1" smtClean="0">
                <a:solidFill>
                  <a:srgbClr val="CECE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nl-NL" sz="3200" b="1" smtClean="0">
                <a:solidFill>
                  <a:srgbClr val="CECE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</a:t>
            </a:r>
            <a:r>
              <a:rPr lang="nl-NL" sz="2800" b="1" smtClean="0">
                <a:solidFill>
                  <a:srgbClr val="CECE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RODUKT</a:t>
            </a:r>
            <a:r>
              <a:rPr lang="nl-NL" sz="2400" b="1" smtClean="0">
                <a:solidFill>
                  <a:srgbClr val="CECE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nl-NL" sz="3200" b="1" smtClean="0">
                <a:solidFill>
                  <a:srgbClr val="CECE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</a:t>
            </a:r>
            <a:r>
              <a:rPr lang="nl-NL" sz="2800" b="1" smtClean="0">
                <a:solidFill>
                  <a:srgbClr val="CECE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NFORMATION.</a:t>
            </a:r>
          </a:p>
        </p:txBody>
      </p:sp>
      <p:sp>
        <p:nvSpPr>
          <p:cNvPr id="117764" name="AutoShape 4"/>
          <p:cNvSpPr>
            <a:spLocks noChangeArrowheads="1"/>
          </p:cNvSpPr>
          <p:nvPr/>
        </p:nvSpPr>
        <p:spPr bwMode="auto">
          <a:xfrm flipH="1">
            <a:off x="7086600" y="1003300"/>
            <a:ext cx="596900" cy="215900"/>
          </a:xfrm>
          <a:prstGeom prst="rightArrow">
            <a:avLst>
              <a:gd name="adj1" fmla="val 50000"/>
              <a:gd name="adj2" fmla="val 138248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  <p:sp>
        <p:nvSpPr>
          <p:cNvPr id="117765" name="AutoShape 5"/>
          <p:cNvSpPr>
            <a:spLocks noChangeArrowheads="1"/>
          </p:cNvSpPr>
          <p:nvPr/>
        </p:nvSpPr>
        <p:spPr bwMode="auto">
          <a:xfrm>
            <a:off x="1371600" y="1003300"/>
            <a:ext cx="596900" cy="215900"/>
          </a:xfrm>
          <a:prstGeom prst="rightArrow">
            <a:avLst>
              <a:gd name="adj1" fmla="val 50000"/>
              <a:gd name="adj2" fmla="val 138248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AutoShape 2"/>
          <p:cNvSpPr>
            <a:spLocks noChangeArrowheads="1"/>
          </p:cNvSpPr>
          <p:nvPr/>
        </p:nvSpPr>
        <p:spPr bwMode="auto">
          <a:xfrm>
            <a:off x="2743200" y="1752600"/>
            <a:ext cx="6248400" cy="47244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414141"/>
              </a:gs>
              <a:gs pos="100000">
                <a:srgbClr val="414141">
                  <a:gamma/>
                  <a:shade val="10000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5600" y="2133600"/>
            <a:ext cx="6172200" cy="4572000"/>
          </a:xfrm>
          <a:noFill/>
        </p:spPr>
        <p:txBody>
          <a:bodyPr/>
          <a:lstStyle/>
          <a:p>
            <a:r>
              <a:rPr lang="nl-NL" sz="2800" u="sng" smtClean="0">
                <a:solidFill>
                  <a:schemeClr val="tx2"/>
                </a:solidFill>
              </a:rPr>
              <a:t>E</a:t>
            </a:r>
            <a:r>
              <a:rPr lang="nl-NL" sz="2800" b="1" u="sng" smtClean="0">
                <a:solidFill>
                  <a:schemeClr val="tx2"/>
                </a:solidFill>
              </a:rPr>
              <a:t>X</a:t>
            </a:r>
            <a:r>
              <a:rPr lang="nl-NL" sz="2800" u="sng" smtClean="0">
                <a:solidFill>
                  <a:schemeClr val="tx2"/>
                </a:solidFill>
              </a:rPr>
              <a:t>tra </a:t>
            </a:r>
            <a:r>
              <a:rPr lang="nl-NL" sz="2800" b="1" u="sng" smtClean="0">
                <a:solidFill>
                  <a:schemeClr val="tx2"/>
                </a:solidFill>
              </a:rPr>
              <a:t>F</a:t>
            </a:r>
            <a:r>
              <a:rPr lang="nl-NL" sz="2800" u="sng" smtClean="0">
                <a:solidFill>
                  <a:schemeClr val="tx2"/>
                </a:solidFill>
              </a:rPr>
              <a:t>ire </a:t>
            </a:r>
            <a:r>
              <a:rPr lang="nl-NL" sz="2800" b="1" u="sng" smtClean="0">
                <a:solidFill>
                  <a:schemeClr val="tx2"/>
                </a:solidFill>
              </a:rPr>
              <a:t>R</a:t>
            </a:r>
            <a:r>
              <a:rPr lang="nl-NL" sz="2800" u="sng" smtClean="0">
                <a:solidFill>
                  <a:schemeClr val="tx2"/>
                </a:solidFill>
              </a:rPr>
              <a:t>etardant.</a:t>
            </a:r>
            <a:endParaRPr lang="nl-NL" sz="2800" smtClean="0">
              <a:solidFill>
                <a:schemeClr val="tx2"/>
              </a:solidFill>
            </a:endParaRPr>
          </a:p>
          <a:p>
            <a:r>
              <a:rPr lang="nl-NL" sz="2800" b="1" smtClean="0">
                <a:solidFill>
                  <a:schemeClr val="tx2"/>
                </a:solidFill>
              </a:rPr>
              <a:t>Vinylester</a:t>
            </a:r>
            <a:r>
              <a:rPr lang="nl-NL" sz="2800" smtClean="0">
                <a:solidFill>
                  <a:schemeClr val="tx2"/>
                </a:solidFill>
              </a:rPr>
              <a:t>-Harz.</a:t>
            </a:r>
          </a:p>
          <a:p>
            <a:r>
              <a:rPr lang="nl-NL" sz="2800" b="1" smtClean="0">
                <a:solidFill>
                  <a:schemeClr val="tx2"/>
                </a:solidFill>
              </a:rPr>
              <a:t>Extrem selbstlöschend. </a:t>
            </a:r>
            <a:endParaRPr lang="nl-NL" sz="2800" smtClean="0">
              <a:solidFill>
                <a:schemeClr val="tx2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nl-NL" sz="2800" smtClean="0">
                <a:solidFill>
                  <a:schemeClr val="tx2"/>
                </a:solidFill>
              </a:rPr>
              <a:t>   (Flame spread &lt;10 gemäss </a:t>
            </a:r>
            <a:r>
              <a:rPr lang="nl-NL" sz="2400" smtClean="0">
                <a:solidFill>
                  <a:schemeClr val="tx2"/>
                </a:solidFill>
              </a:rPr>
              <a:t>ASTM</a:t>
            </a:r>
            <a:r>
              <a:rPr lang="nl-NL" sz="2800" smtClean="0">
                <a:solidFill>
                  <a:schemeClr val="tx2"/>
                </a:solidFill>
              </a:rPr>
              <a:t>  E-84 tunnel test).</a:t>
            </a:r>
          </a:p>
          <a:p>
            <a:r>
              <a:rPr lang="nl-NL" sz="2800" smtClean="0">
                <a:solidFill>
                  <a:schemeClr val="tx2"/>
                </a:solidFill>
              </a:rPr>
              <a:t>Feuerhemmend, nicht toxisch</a:t>
            </a:r>
          </a:p>
          <a:p>
            <a:r>
              <a:rPr lang="nl-NL" sz="2800" smtClean="0">
                <a:solidFill>
                  <a:schemeClr val="tx2"/>
                </a:solidFill>
              </a:rPr>
              <a:t>Farbe Grau.</a:t>
            </a:r>
          </a:p>
        </p:txBody>
      </p:sp>
      <p:sp>
        <p:nvSpPr>
          <p:cNvPr id="60420" name="AutoShape 4"/>
          <p:cNvSpPr>
            <a:spLocks noChangeArrowheads="1"/>
          </p:cNvSpPr>
          <p:nvPr/>
        </p:nvSpPr>
        <p:spPr bwMode="auto">
          <a:xfrm>
            <a:off x="228600" y="1905000"/>
            <a:ext cx="2286000" cy="1905000"/>
          </a:xfrm>
          <a:prstGeom prst="homePlate">
            <a:avLst>
              <a:gd name="adj" fmla="val 40000"/>
            </a:avLst>
          </a:prstGeom>
          <a:gradFill rotWithShape="0">
            <a:gsLst>
              <a:gs pos="0">
                <a:srgbClr val="414141"/>
              </a:gs>
              <a:gs pos="100000">
                <a:srgbClr val="414141">
                  <a:gamma/>
                  <a:shade val="10000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223838" y="2509838"/>
            <a:ext cx="214312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3200">
                <a:solidFill>
                  <a:schemeClr val="tx2"/>
                </a:solidFill>
              </a:rPr>
              <a:t>5. </a:t>
            </a:r>
            <a:r>
              <a:rPr lang="nl-NL" sz="3600">
                <a:solidFill>
                  <a:schemeClr val="tx2"/>
                </a:solidFill>
              </a:rPr>
              <a:t>XFR</a:t>
            </a: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223838" y="147638"/>
            <a:ext cx="8848725" cy="127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3.1 E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IGENSCHAFTEN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H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ARZ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USFÜHRUNGEN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GEGOSSENE 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OSTE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5184B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AutoShape 2"/>
          <p:cNvSpPr>
            <a:spLocks noChangeArrowheads="1"/>
          </p:cNvSpPr>
          <p:nvPr/>
        </p:nvSpPr>
        <p:spPr bwMode="auto">
          <a:xfrm>
            <a:off x="6781800" y="1676400"/>
            <a:ext cx="2209800" cy="51054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001F7F"/>
              </a:gs>
              <a:gs pos="50000">
                <a:srgbClr val="00279F"/>
              </a:gs>
              <a:gs pos="100000">
                <a:srgbClr val="001F7F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00175F"/>
            </a:prstShdw>
          </a:effectLst>
        </p:spPr>
        <p:txBody>
          <a:bodyPr wrap="none" anchor="ctr"/>
          <a:lstStyle/>
          <a:p>
            <a:endParaRPr lang="sk-SK"/>
          </a:p>
        </p:txBody>
      </p:sp>
      <p:sp>
        <p:nvSpPr>
          <p:cNvPr id="64515" name="AutoShape 3"/>
          <p:cNvSpPr>
            <a:spLocks noChangeArrowheads="1"/>
          </p:cNvSpPr>
          <p:nvPr/>
        </p:nvSpPr>
        <p:spPr bwMode="auto">
          <a:xfrm>
            <a:off x="5029200" y="1676400"/>
            <a:ext cx="1524000" cy="51054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001F7F"/>
              </a:gs>
              <a:gs pos="50000">
                <a:srgbClr val="00279F"/>
              </a:gs>
              <a:gs pos="100000">
                <a:srgbClr val="001F7F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00175F"/>
            </a:prstShdw>
          </a:effectLst>
        </p:spPr>
        <p:txBody>
          <a:bodyPr wrap="none" anchor="ctr"/>
          <a:lstStyle/>
          <a:p>
            <a:endParaRPr lang="sk-SK"/>
          </a:p>
        </p:txBody>
      </p:sp>
      <p:sp>
        <p:nvSpPr>
          <p:cNvPr id="64516" name="AutoShape 4"/>
          <p:cNvSpPr>
            <a:spLocks noChangeArrowheads="1"/>
          </p:cNvSpPr>
          <p:nvPr/>
        </p:nvSpPr>
        <p:spPr bwMode="auto">
          <a:xfrm>
            <a:off x="3276600" y="1676400"/>
            <a:ext cx="1524000" cy="51054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001F7F"/>
              </a:gs>
              <a:gs pos="50000">
                <a:srgbClr val="00279F"/>
              </a:gs>
              <a:gs pos="100000">
                <a:srgbClr val="001F7F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00175F"/>
            </a:prstShdw>
          </a:effectLst>
        </p:spPr>
        <p:txBody>
          <a:bodyPr wrap="none" anchor="ctr"/>
          <a:lstStyle/>
          <a:p>
            <a:endParaRPr lang="sk-SK"/>
          </a:p>
        </p:txBody>
      </p:sp>
      <p:sp>
        <p:nvSpPr>
          <p:cNvPr id="64517" name="AutoShape 5"/>
          <p:cNvSpPr>
            <a:spLocks noChangeArrowheads="1"/>
          </p:cNvSpPr>
          <p:nvPr/>
        </p:nvSpPr>
        <p:spPr bwMode="auto">
          <a:xfrm>
            <a:off x="228600" y="1676400"/>
            <a:ext cx="2819400" cy="51054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001F7F"/>
              </a:gs>
              <a:gs pos="50000">
                <a:srgbClr val="00279F"/>
              </a:gs>
              <a:gs pos="100000">
                <a:srgbClr val="001F7F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00175F"/>
            </a:prstShdw>
          </a:effectLst>
        </p:spPr>
        <p:txBody>
          <a:bodyPr wrap="none" anchor="ctr"/>
          <a:lstStyle/>
          <a:p>
            <a:endParaRPr lang="sk-SK"/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285750"/>
            <a:ext cx="9067800" cy="1162050"/>
          </a:xfrm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nl-NL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4. Ü</a:t>
            </a:r>
            <a:r>
              <a:rPr lang="nl-NL" sz="28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BERSICHT </a:t>
            </a:r>
            <a:r>
              <a:rPr lang="nl-NL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</a:t>
            </a:r>
            <a:r>
              <a:rPr lang="nl-NL" sz="28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OSTAUSFÜHRUNGEN  </a:t>
            </a:r>
            <a:br>
              <a:rPr lang="nl-NL" sz="28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nl-NL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</a:t>
            </a:r>
            <a:r>
              <a:rPr lang="nl-NL" sz="28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EGOSSENE</a:t>
            </a:r>
            <a:r>
              <a:rPr lang="nl-NL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R</a:t>
            </a:r>
            <a:r>
              <a:rPr lang="nl-NL" sz="28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OSTE.</a:t>
            </a:r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452438" y="1671638"/>
            <a:ext cx="2752725" cy="436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sz="2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Rostausführung</a:t>
            </a:r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3348038" y="1671638"/>
            <a:ext cx="1609725" cy="436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sz="2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Steghöhe</a:t>
            </a:r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5253038" y="1671638"/>
            <a:ext cx="1381125" cy="436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sz="2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Masche</a:t>
            </a:r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6929438" y="1671638"/>
            <a:ext cx="1914525" cy="436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nl-NL" sz="2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Plattengröße</a:t>
            </a:r>
          </a:p>
        </p:txBody>
      </p:sp>
      <p:sp>
        <p:nvSpPr>
          <p:cNvPr id="61454" name="Rectangle 14"/>
          <p:cNvSpPr>
            <a:spLocks noChangeArrowheads="1"/>
          </p:cNvSpPr>
          <p:nvPr/>
        </p:nvSpPr>
        <p:spPr bwMode="auto">
          <a:xfrm>
            <a:off x="452438" y="2057400"/>
            <a:ext cx="2066925" cy="390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nl-NL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nl-NL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ULTIGRID</a:t>
            </a:r>
            <a:endParaRPr lang="nl-NL" sz="18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55" name="Rectangle 15"/>
          <p:cNvSpPr>
            <a:spLocks noChangeArrowheads="1"/>
          </p:cNvSpPr>
          <p:nvPr/>
        </p:nvSpPr>
        <p:spPr bwMode="auto">
          <a:xfrm>
            <a:off x="452438" y="2590800"/>
            <a:ext cx="2066925" cy="390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nl-NL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nl-NL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TANDARD</a:t>
            </a:r>
            <a:endParaRPr lang="nl-NL" sz="18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56" name="Rectangle 16"/>
          <p:cNvSpPr>
            <a:spLocks noChangeArrowheads="1"/>
          </p:cNvSpPr>
          <p:nvPr/>
        </p:nvSpPr>
        <p:spPr bwMode="auto">
          <a:xfrm>
            <a:off x="452438" y="5791200"/>
            <a:ext cx="2066925" cy="390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nl-NL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nl-NL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TANDARD</a:t>
            </a:r>
            <a:endParaRPr lang="nl-NL" sz="18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57" name="Rectangle 17"/>
          <p:cNvSpPr>
            <a:spLocks noChangeArrowheads="1"/>
          </p:cNvSpPr>
          <p:nvPr/>
        </p:nvSpPr>
        <p:spPr bwMode="auto">
          <a:xfrm>
            <a:off x="452438" y="3810000"/>
            <a:ext cx="2066925" cy="390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nl-NL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nl-NL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ICROMESH</a:t>
            </a:r>
            <a:endParaRPr lang="nl-NL" sz="18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58" name="Rectangle 18"/>
          <p:cNvSpPr>
            <a:spLocks noChangeArrowheads="1"/>
          </p:cNvSpPr>
          <p:nvPr/>
        </p:nvSpPr>
        <p:spPr bwMode="auto">
          <a:xfrm>
            <a:off x="452438" y="4343400"/>
            <a:ext cx="2066925" cy="390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nl-NL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nl-NL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TANDARD</a:t>
            </a:r>
            <a:endParaRPr lang="nl-NL" sz="18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60" name="Rectangle 20"/>
          <p:cNvSpPr>
            <a:spLocks noChangeArrowheads="1"/>
          </p:cNvSpPr>
          <p:nvPr/>
        </p:nvSpPr>
        <p:spPr bwMode="auto">
          <a:xfrm>
            <a:off x="3805238" y="2057400"/>
            <a:ext cx="619125" cy="54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13</a:t>
            </a:r>
          </a:p>
          <a:p>
            <a:pPr latinLnBrk="1">
              <a:lnSpc>
                <a:spcPct val="10000"/>
              </a:lnSpc>
              <a:spcBef>
                <a:spcPct val="50000"/>
              </a:spcBef>
              <a:defRPr/>
            </a:pPr>
            <a:endParaRPr lang="nl-NL" sz="20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61" name="Rectangle 21"/>
          <p:cNvSpPr>
            <a:spLocks noChangeArrowheads="1"/>
          </p:cNvSpPr>
          <p:nvPr/>
        </p:nvSpPr>
        <p:spPr bwMode="auto">
          <a:xfrm>
            <a:off x="3805238" y="2590800"/>
            <a:ext cx="619125" cy="54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26</a:t>
            </a:r>
          </a:p>
          <a:p>
            <a:pPr latinLnBrk="1">
              <a:lnSpc>
                <a:spcPct val="10000"/>
              </a:lnSpc>
              <a:spcBef>
                <a:spcPct val="50000"/>
              </a:spcBef>
              <a:defRPr/>
            </a:pPr>
            <a:endParaRPr lang="nl-NL" sz="20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62" name="Rectangle 22"/>
          <p:cNvSpPr>
            <a:spLocks noChangeArrowheads="1"/>
          </p:cNvSpPr>
          <p:nvPr/>
        </p:nvSpPr>
        <p:spPr bwMode="auto">
          <a:xfrm>
            <a:off x="3805238" y="3810000"/>
            <a:ext cx="619125" cy="54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30</a:t>
            </a:r>
          </a:p>
          <a:p>
            <a:pPr latinLnBrk="1">
              <a:lnSpc>
                <a:spcPct val="10000"/>
              </a:lnSpc>
              <a:spcBef>
                <a:spcPct val="50000"/>
              </a:spcBef>
              <a:defRPr/>
            </a:pPr>
            <a:endParaRPr lang="nl-NL" sz="20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63" name="Rectangle 23"/>
          <p:cNvSpPr>
            <a:spLocks noChangeArrowheads="1"/>
          </p:cNvSpPr>
          <p:nvPr/>
        </p:nvSpPr>
        <p:spPr bwMode="auto">
          <a:xfrm>
            <a:off x="3805238" y="4343400"/>
            <a:ext cx="619125" cy="54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38</a:t>
            </a:r>
          </a:p>
          <a:p>
            <a:pPr latinLnBrk="1">
              <a:lnSpc>
                <a:spcPct val="10000"/>
              </a:lnSpc>
              <a:spcBef>
                <a:spcPct val="50000"/>
              </a:spcBef>
              <a:defRPr/>
            </a:pPr>
            <a:endParaRPr lang="nl-NL" sz="20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64" name="Rectangle 24"/>
          <p:cNvSpPr>
            <a:spLocks noChangeArrowheads="1"/>
          </p:cNvSpPr>
          <p:nvPr/>
        </p:nvSpPr>
        <p:spPr bwMode="auto">
          <a:xfrm>
            <a:off x="3805238" y="5791200"/>
            <a:ext cx="619125" cy="54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50</a:t>
            </a:r>
          </a:p>
          <a:p>
            <a:pPr latinLnBrk="1">
              <a:lnSpc>
                <a:spcPct val="10000"/>
              </a:lnSpc>
              <a:spcBef>
                <a:spcPct val="50000"/>
              </a:spcBef>
              <a:defRPr/>
            </a:pPr>
            <a:endParaRPr lang="nl-NL" sz="20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66" name="Rectangle 26"/>
          <p:cNvSpPr>
            <a:spLocks noChangeArrowheads="1"/>
          </p:cNvSpPr>
          <p:nvPr/>
        </p:nvSpPr>
        <p:spPr bwMode="auto">
          <a:xfrm>
            <a:off x="5557838" y="4343400"/>
            <a:ext cx="619125" cy="54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38</a:t>
            </a:r>
          </a:p>
          <a:p>
            <a:pPr latinLnBrk="1">
              <a:lnSpc>
                <a:spcPct val="10000"/>
              </a:lnSpc>
              <a:spcBef>
                <a:spcPct val="50000"/>
              </a:spcBef>
              <a:defRPr/>
            </a:pPr>
            <a:endParaRPr lang="nl-NL" sz="20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67" name="Rectangle 27"/>
          <p:cNvSpPr>
            <a:spLocks noChangeArrowheads="1"/>
          </p:cNvSpPr>
          <p:nvPr/>
        </p:nvSpPr>
        <p:spPr bwMode="auto">
          <a:xfrm>
            <a:off x="5557838" y="2057400"/>
            <a:ext cx="619125" cy="54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50</a:t>
            </a:r>
          </a:p>
          <a:p>
            <a:pPr latinLnBrk="1">
              <a:lnSpc>
                <a:spcPct val="10000"/>
              </a:lnSpc>
              <a:spcBef>
                <a:spcPct val="50000"/>
              </a:spcBef>
              <a:defRPr/>
            </a:pPr>
            <a:endParaRPr lang="nl-NL" sz="20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68" name="Rectangle 28"/>
          <p:cNvSpPr>
            <a:spLocks noChangeArrowheads="1"/>
          </p:cNvSpPr>
          <p:nvPr/>
        </p:nvSpPr>
        <p:spPr bwMode="auto">
          <a:xfrm>
            <a:off x="5557838" y="2590800"/>
            <a:ext cx="619125" cy="54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38</a:t>
            </a:r>
          </a:p>
          <a:p>
            <a:pPr latinLnBrk="1">
              <a:lnSpc>
                <a:spcPct val="10000"/>
              </a:lnSpc>
              <a:spcBef>
                <a:spcPct val="50000"/>
              </a:spcBef>
              <a:defRPr/>
            </a:pPr>
            <a:endParaRPr lang="nl-NL" sz="20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69" name="Rectangle 29"/>
          <p:cNvSpPr>
            <a:spLocks noChangeArrowheads="1"/>
          </p:cNvSpPr>
          <p:nvPr/>
        </p:nvSpPr>
        <p:spPr bwMode="auto">
          <a:xfrm>
            <a:off x="5557838" y="3810000"/>
            <a:ext cx="619125" cy="54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19</a:t>
            </a:r>
          </a:p>
          <a:p>
            <a:pPr latinLnBrk="1">
              <a:lnSpc>
                <a:spcPct val="10000"/>
              </a:lnSpc>
              <a:spcBef>
                <a:spcPct val="50000"/>
              </a:spcBef>
              <a:defRPr/>
            </a:pPr>
            <a:endParaRPr lang="nl-NL" sz="20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70" name="Rectangle 30"/>
          <p:cNvSpPr>
            <a:spLocks noChangeArrowheads="1"/>
          </p:cNvSpPr>
          <p:nvPr/>
        </p:nvSpPr>
        <p:spPr bwMode="auto">
          <a:xfrm>
            <a:off x="5557838" y="5791200"/>
            <a:ext cx="619125" cy="54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50</a:t>
            </a:r>
          </a:p>
          <a:p>
            <a:pPr eaLnBrk="1">
              <a:lnSpc>
                <a:spcPct val="10000"/>
              </a:lnSpc>
              <a:spcBef>
                <a:spcPct val="50000"/>
              </a:spcBef>
              <a:defRPr/>
            </a:pPr>
            <a:endParaRPr lang="nl-NL" sz="20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72" name="Rectangle 32"/>
          <p:cNvSpPr>
            <a:spLocks noChangeArrowheads="1"/>
          </p:cNvSpPr>
          <p:nvPr/>
        </p:nvSpPr>
        <p:spPr bwMode="auto">
          <a:xfrm>
            <a:off x="6929438" y="2057400"/>
            <a:ext cx="19145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1219  x  3658</a:t>
            </a:r>
          </a:p>
        </p:txBody>
      </p:sp>
      <p:sp>
        <p:nvSpPr>
          <p:cNvPr id="61473" name="Rectangle 33"/>
          <p:cNvSpPr>
            <a:spLocks noChangeArrowheads="1"/>
          </p:cNvSpPr>
          <p:nvPr/>
        </p:nvSpPr>
        <p:spPr bwMode="auto">
          <a:xfrm>
            <a:off x="6929438" y="3352800"/>
            <a:ext cx="19145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1525  x  4046</a:t>
            </a:r>
          </a:p>
        </p:txBody>
      </p:sp>
      <p:sp>
        <p:nvSpPr>
          <p:cNvPr id="61474" name="Rectangle 34"/>
          <p:cNvSpPr>
            <a:spLocks noChangeArrowheads="1"/>
          </p:cNvSpPr>
          <p:nvPr/>
        </p:nvSpPr>
        <p:spPr bwMode="auto">
          <a:xfrm>
            <a:off x="6929438" y="2590800"/>
            <a:ext cx="19145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1000  x 4038</a:t>
            </a:r>
          </a:p>
        </p:txBody>
      </p:sp>
      <p:sp>
        <p:nvSpPr>
          <p:cNvPr id="61475" name="Rectangle 35"/>
          <p:cNvSpPr>
            <a:spLocks noChangeArrowheads="1"/>
          </p:cNvSpPr>
          <p:nvPr/>
        </p:nvSpPr>
        <p:spPr bwMode="auto">
          <a:xfrm>
            <a:off x="6929438" y="2971800"/>
            <a:ext cx="19145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1220  x  3660</a:t>
            </a:r>
          </a:p>
        </p:txBody>
      </p:sp>
      <p:sp>
        <p:nvSpPr>
          <p:cNvPr id="61476" name="Rectangle 36"/>
          <p:cNvSpPr>
            <a:spLocks noChangeArrowheads="1"/>
          </p:cNvSpPr>
          <p:nvPr/>
        </p:nvSpPr>
        <p:spPr bwMode="auto">
          <a:xfrm>
            <a:off x="6929438" y="5029200"/>
            <a:ext cx="19145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1220  x  3660</a:t>
            </a:r>
          </a:p>
        </p:txBody>
      </p:sp>
      <p:sp>
        <p:nvSpPr>
          <p:cNvPr id="61477" name="Rectangle 37"/>
          <p:cNvSpPr>
            <a:spLocks noChangeArrowheads="1"/>
          </p:cNvSpPr>
          <p:nvPr/>
        </p:nvSpPr>
        <p:spPr bwMode="auto">
          <a:xfrm>
            <a:off x="6929438" y="4267200"/>
            <a:ext cx="1914525" cy="704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1000  x  4038  1525   x  4046</a:t>
            </a:r>
          </a:p>
        </p:txBody>
      </p:sp>
      <p:sp>
        <p:nvSpPr>
          <p:cNvPr id="61478" name="Rectangle 38"/>
          <p:cNvSpPr>
            <a:spLocks noChangeArrowheads="1"/>
          </p:cNvSpPr>
          <p:nvPr/>
        </p:nvSpPr>
        <p:spPr bwMode="auto">
          <a:xfrm>
            <a:off x="6929438" y="4648200"/>
            <a:ext cx="19145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61479" name="Rectangle 39"/>
          <p:cNvSpPr>
            <a:spLocks noChangeArrowheads="1"/>
          </p:cNvSpPr>
          <p:nvPr/>
        </p:nvSpPr>
        <p:spPr bwMode="auto">
          <a:xfrm>
            <a:off x="6929438" y="5410200"/>
            <a:ext cx="19145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1000 x  3000</a:t>
            </a:r>
          </a:p>
        </p:txBody>
      </p:sp>
      <p:sp>
        <p:nvSpPr>
          <p:cNvPr id="61480" name="Rectangle 40"/>
          <p:cNvSpPr>
            <a:spLocks noChangeArrowheads="1"/>
          </p:cNvSpPr>
          <p:nvPr/>
        </p:nvSpPr>
        <p:spPr bwMode="auto">
          <a:xfrm>
            <a:off x="6929438" y="5791200"/>
            <a:ext cx="19145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1225 x  3665</a:t>
            </a:r>
          </a:p>
        </p:txBody>
      </p:sp>
      <p:sp>
        <p:nvSpPr>
          <p:cNvPr id="61481" name="Rectangle 41"/>
          <p:cNvSpPr>
            <a:spLocks noChangeArrowheads="1"/>
          </p:cNvSpPr>
          <p:nvPr/>
        </p:nvSpPr>
        <p:spPr bwMode="auto">
          <a:xfrm>
            <a:off x="6929438" y="3810000"/>
            <a:ext cx="19145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1007  x  4047</a:t>
            </a:r>
          </a:p>
        </p:txBody>
      </p:sp>
      <p:sp>
        <p:nvSpPr>
          <p:cNvPr id="61483" name="Line 43"/>
          <p:cNvSpPr>
            <a:spLocks noChangeShapeType="1"/>
          </p:cNvSpPr>
          <p:nvPr/>
        </p:nvSpPr>
        <p:spPr bwMode="auto">
          <a:xfrm>
            <a:off x="3511550" y="2443163"/>
            <a:ext cx="10541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  <p:sp>
        <p:nvSpPr>
          <p:cNvPr id="61484" name="Line 44"/>
          <p:cNvSpPr>
            <a:spLocks noChangeShapeType="1"/>
          </p:cNvSpPr>
          <p:nvPr/>
        </p:nvSpPr>
        <p:spPr bwMode="auto">
          <a:xfrm>
            <a:off x="3511550" y="3738563"/>
            <a:ext cx="10541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  <p:sp>
        <p:nvSpPr>
          <p:cNvPr id="61485" name="Line 45"/>
          <p:cNvSpPr>
            <a:spLocks noChangeShapeType="1"/>
          </p:cNvSpPr>
          <p:nvPr/>
        </p:nvSpPr>
        <p:spPr bwMode="auto">
          <a:xfrm>
            <a:off x="3511550" y="4271963"/>
            <a:ext cx="10541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  <p:sp>
        <p:nvSpPr>
          <p:cNvPr id="61486" name="Line 46"/>
          <p:cNvSpPr>
            <a:spLocks noChangeShapeType="1"/>
          </p:cNvSpPr>
          <p:nvPr/>
        </p:nvSpPr>
        <p:spPr bwMode="auto">
          <a:xfrm>
            <a:off x="3511550" y="5795963"/>
            <a:ext cx="10541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  <p:sp>
        <p:nvSpPr>
          <p:cNvPr id="61487" name="Line 47"/>
          <p:cNvSpPr>
            <a:spLocks noChangeShapeType="1"/>
          </p:cNvSpPr>
          <p:nvPr/>
        </p:nvSpPr>
        <p:spPr bwMode="auto">
          <a:xfrm>
            <a:off x="5264150" y="2443163"/>
            <a:ext cx="10541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  <p:sp>
        <p:nvSpPr>
          <p:cNvPr id="61488" name="Line 48"/>
          <p:cNvSpPr>
            <a:spLocks noChangeShapeType="1"/>
          </p:cNvSpPr>
          <p:nvPr/>
        </p:nvSpPr>
        <p:spPr bwMode="auto">
          <a:xfrm>
            <a:off x="5264150" y="3738563"/>
            <a:ext cx="10541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  <p:sp>
        <p:nvSpPr>
          <p:cNvPr id="61489" name="Line 49"/>
          <p:cNvSpPr>
            <a:spLocks noChangeShapeType="1"/>
          </p:cNvSpPr>
          <p:nvPr/>
        </p:nvSpPr>
        <p:spPr bwMode="auto">
          <a:xfrm>
            <a:off x="5264150" y="4271963"/>
            <a:ext cx="10541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  <p:sp>
        <p:nvSpPr>
          <p:cNvPr id="61490" name="Line 50"/>
          <p:cNvSpPr>
            <a:spLocks noChangeShapeType="1"/>
          </p:cNvSpPr>
          <p:nvPr/>
        </p:nvSpPr>
        <p:spPr bwMode="auto">
          <a:xfrm>
            <a:off x="5264150" y="5795963"/>
            <a:ext cx="10541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  <p:sp>
        <p:nvSpPr>
          <p:cNvPr id="61492" name="Line 52"/>
          <p:cNvSpPr>
            <a:spLocks noChangeShapeType="1"/>
          </p:cNvSpPr>
          <p:nvPr/>
        </p:nvSpPr>
        <p:spPr bwMode="auto">
          <a:xfrm>
            <a:off x="7016750" y="2443163"/>
            <a:ext cx="16637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  <p:sp>
        <p:nvSpPr>
          <p:cNvPr id="61493" name="Line 53"/>
          <p:cNvSpPr>
            <a:spLocks noChangeShapeType="1"/>
          </p:cNvSpPr>
          <p:nvPr/>
        </p:nvSpPr>
        <p:spPr bwMode="auto">
          <a:xfrm>
            <a:off x="7016750" y="3738563"/>
            <a:ext cx="16637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  <p:sp>
        <p:nvSpPr>
          <p:cNvPr id="61494" name="Line 54"/>
          <p:cNvSpPr>
            <a:spLocks noChangeShapeType="1"/>
          </p:cNvSpPr>
          <p:nvPr/>
        </p:nvSpPr>
        <p:spPr bwMode="auto">
          <a:xfrm>
            <a:off x="7016750" y="4271963"/>
            <a:ext cx="16637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  <p:sp>
        <p:nvSpPr>
          <p:cNvPr id="61495" name="Line 55"/>
          <p:cNvSpPr>
            <a:spLocks noChangeShapeType="1"/>
          </p:cNvSpPr>
          <p:nvPr/>
        </p:nvSpPr>
        <p:spPr bwMode="auto">
          <a:xfrm>
            <a:off x="7016750" y="5795963"/>
            <a:ext cx="16637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  <p:sp>
        <p:nvSpPr>
          <p:cNvPr id="61496" name="Line 56"/>
          <p:cNvSpPr>
            <a:spLocks noChangeShapeType="1"/>
          </p:cNvSpPr>
          <p:nvPr/>
        </p:nvSpPr>
        <p:spPr bwMode="auto">
          <a:xfrm>
            <a:off x="463550" y="2443163"/>
            <a:ext cx="23495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  <p:sp>
        <p:nvSpPr>
          <p:cNvPr id="61497" name="Line 57"/>
          <p:cNvSpPr>
            <a:spLocks noChangeShapeType="1"/>
          </p:cNvSpPr>
          <p:nvPr/>
        </p:nvSpPr>
        <p:spPr bwMode="auto">
          <a:xfrm>
            <a:off x="463550" y="3738563"/>
            <a:ext cx="23495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  <p:sp>
        <p:nvSpPr>
          <p:cNvPr id="61498" name="Line 58"/>
          <p:cNvSpPr>
            <a:spLocks noChangeShapeType="1"/>
          </p:cNvSpPr>
          <p:nvPr/>
        </p:nvSpPr>
        <p:spPr bwMode="auto">
          <a:xfrm>
            <a:off x="463550" y="4271963"/>
            <a:ext cx="23495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  <p:sp>
        <p:nvSpPr>
          <p:cNvPr id="61499" name="Line 59"/>
          <p:cNvSpPr>
            <a:spLocks noChangeShapeType="1"/>
          </p:cNvSpPr>
          <p:nvPr/>
        </p:nvSpPr>
        <p:spPr bwMode="auto">
          <a:xfrm>
            <a:off x="463550" y="5795963"/>
            <a:ext cx="23495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  <p:sp>
        <p:nvSpPr>
          <p:cNvPr id="61500" name="Rectangle 60"/>
          <p:cNvSpPr>
            <a:spLocks noChangeArrowheads="1"/>
          </p:cNvSpPr>
          <p:nvPr/>
        </p:nvSpPr>
        <p:spPr bwMode="auto">
          <a:xfrm>
            <a:off x="457200" y="6315075"/>
            <a:ext cx="2286000" cy="390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nl-NL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nl-NL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TAIRTREADS</a:t>
            </a:r>
            <a:endParaRPr lang="nl-NL" sz="18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501" name="Rectangle 61"/>
          <p:cNvSpPr>
            <a:spLocks noChangeArrowheads="1"/>
          </p:cNvSpPr>
          <p:nvPr/>
        </p:nvSpPr>
        <p:spPr bwMode="auto">
          <a:xfrm>
            <a:off x="3810000" y="6324600"/>
            <a:ext cx="620713" cy="54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38</a:t>
            </a:r>
          </a:p>
          <a:p>
            <a:pPr latinLnBrk="1">
              <a:lnSpc>
                <a:spcPct val="10000"/>
              </a:lnSpc>
              <a:spcBef>
                <a:spcPct val="50000"/>
              </a:spcBef>
              <a:defRPr/>
            </a:pPr>
            <a:endParaRPr lang="nl-NL" sz="20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502" name="Rectangle 62"/>
          <p:cNvSpPr>
            <a:spLocks noChangeArrowheads="1"/>
          </p:cNvSpPr>
          <p:nvPr/>
        </p:nvSpPr>
        <p:spPr bwMode="auto">
          <a:xfrm>
            <a:off x="5562600" y="6324600"/>
            <a:ext cx="620713" cy="54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38</a:t>
            </a:r>
          </a:p>
          <a:p>
            <a:pPr eaLnBrk="1">
              <a:lnSpc>
                <a:spcPct val="10000"/>
              </a:lnSpc>
              <a:spcBef>
                <a:spcPct val="50000"/>
              </a:spcBef>
              <a:defRPr/>
            </a:pPr>
            <a:endParaRPr lang="nl-NL" sz="20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503" name="Rectangle 63"/>
          <p:cNvSpPr>
            <a:spLocks noChangeArrowheads="1"/>
          </p:cNvSpPr>
          <p:nvPr/>
        </p:nvSpPr>
        <p:spPr bwMode="auto">
          <a:xfrm>
            <a:off x="6858000" y="6248400"/>
            <a:ext cx="1916113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585  x  3048</a:t>
            </a:r>
          </a:p>
        </p:txBody>
      </p:sp>
      <p:sp>
        <p:nvSpPr>
          <p:cNvPr id="61504" name="Line 64"/>
          <p:cNvSpPr>
            <a:spLocks noChangeShapeType="1"/>
          </p:cNvSpPr>
          <p:nvPr/>
        </p:nvSpPr>
        <p:spPr bwMode="auto">
          <a:xfrm>
            <a:off x="3516313" y="6240463"/>
            <a:ext cx="10541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  <p:sp>
        <p:nvSpPr>
          <p:cNvPr id="61505" name="Line 65"/>
          <p:cNvSpPr>
            <a:spLocks noChangeShapeType="1"/>
          </p:cNvSpPr>
          <p:nvPr/>
        </p:nvSpPr>
        <p:spPr bwMode="auto">
          <a:xfrm>
            <a:off x="5268913" y="6240463"/>
            <a:ext cx="10541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  <p:sp>
        <p:nvSpPr>
          <p:cNvPr id="61506" name="Line 66"/>
          <p:cNvSpPr>
            <a:spLocks noChangeShapeType="1"/>
          </p:cNvSpPr>
          <p:nvPr/>
        </p:nvSpPr>
        <p:spPr bwMode="auto">
          <a:xfrm>
            <a:off x="7021513" y="6240463"/>
            <a:ext cx="16637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  <p:sp>
        <p:nvSpPr>
          <p:cNvPr id="61507" name="Line 67"/>
          <p:cNvSpPr>
            <a:spLocks noChangeShapeType="1"/>
          </p:cNvSpPr>
          <p:nvPr/>
        </p:nvSpPr>
        <p:spPr bwMode="auto">
          <a:xfrm>
            <a:off x="468313" y="6240463"/>
            <a:ext cx="23495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ChangeArrowheads="1"/>
          </p:cNvSpPr>
          <p:nvPr/>
        </p:nvSpPr>
        <p:spPr bwMode="auto">
          <a:xfrm>
            <a:off x="-4763" y="3119438"/>
            <a:ext cx="9001126" cy="1076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5400" i="1">
                <a:solidFill>
                  <a:schemeClr val="tx1"/>
                </a:solidFill>
              </a:rPr>
              <a:t>W</a:t>
            </a:r>
            <a:r>
              <a:rPr lang="nl-NL" sz="4800" i="1">
                <a:solidFill>
                  <a:schemeClr val="tx1"/>
                </a:solidFill>
              </a:rPr>
              <a:t>ESHALB</a:t>
            </a:r>
            <a:r>
              <a:rPr lang="nl-NL" sz="5400" i="1">
                <a:solidFill>
                  <a:schemeClr val="tx1"/>
                </a:solidFill>
              </a:rPr>
              <a:t> GFK ?</a:t>
            </a:r>
          </a:p>
        </p:txBody>
      </p:sp>
      <p:sp>
        <p:nvSpPr>
          <p:cNvPr id="62468" name="AutoShape 4"/>
          <p:cNvSpPr>
            <a:spLocks noChangeArrowheads="1"/>
          </p:cNvSpPr>
          <p:nvPr/>
        </p:nvSpPr>
        <p:spPr bwMode="auto">
          <a:xfrm>
            <a:off x="615950" y="3359150"/>
            <a:ext cx="596900" cy="5969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  <p:sp>
        <p:nvSpPr>
          <p:cNvPr id="62469" name="AutoShape 5"/>
          <p:cNvSpPr>
            <a:spLocks noChangeArrowheads="1"/>
          </p:cNvSpPr>
          <p:nvPr/>
        </p:nvSpPr>
        <p:spPr bwMode="auto">
          <a:xfrm flipH="1">
            <a:off x="7778750" y="3359150"/>
            <a:ext cx="673100" cy="596900"/>
          </a:xfrm>
          <a:prstGeom prst="rightArrow">
            <a:avLst>
              <a:gd name="adj1" fmla="val 50000"/>
              <a:gd name="adj2" fmla="val 56388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  <p:sp>
        <p:nvSpPr>
          <p:cNvPr id="65541" name="Rectangle 7"/>
          <p:cNvSpPr>
            <a:spLocks noChangeArrowheads="1"/>
          </p:cNvSpPr>
          <p:nvPr/>
        </p:nvSpPr>
        <p:spPr bwMode="auto">
          <a:xfrm>
            <a:off x="0" y="319088"/>
            <a:ext cx="9002713" cy="747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3600">
                <a:solidFill>
                  <a:schemeClr val="tx1"/>
                </a:solidFill>
              </a:rPr>
              <a:t>G</a:t>
            </a:r>
            <a:r>
              <a:rPr lang="nl-NL" sz="3200">
                <a:solidFill>
                  <a:schemeClr val="tx1"/>
                </a:solidFill>
              </a:rPr>
              <a:t>ITTERROSTE</a:t>
            </a:r>
            <a:endParaRPr lang="nl-NL" sz="4800" i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AutoShape 5"/>
          <p:cNvSpPr>
            <a:spLocks noChangeArrowheads="1"/>
          </p:cNvSpPr>
          <p:nvPr/>
        </p:nvSpPr>
        <p:spPr bwMode="auto">
          <a:xfrm>
            <a:off x="152400" y="1600200"/>
            <a:ext cx="8915400" cy="5257800"/>
          </a:xfrm>
          <a:prstGeom prst="roundRect">
            <a:avLst>
              <a:gd name="adj" fmla="val 3685"/>
            </a:avLst>
          </a:prstGeom>
          <a:gradFill rotWithShape="0">
            <a:gsLst>
              <a:gs pos="0">
                <a:schemeClr val="accent1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71438" y="528638"/>
            <a:ext cx="9001125" cy="747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nl-NL"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ESHALB</a:t>
            </a:r>
            <a:r>
              <a:rPr lang="nl-NL"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GFK !</a:t>
            </a:r>
          </a:p>
        </p:txBody>
      </p:sp>
      <p:graphicFrame>
        <p:nvGraphicFramePr>
          <p:cNvPr id="4098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2660650" y="1905000"/>
          <a:ext cx="3968750" cy="4800600"/>
        </p:xfrm>
        <a:graphic>
          <a:graphicData uri="http://schemas.openxmlformats.org/presentationml/2006/ole">
            <p:oleObj spid="_x0000_s4098" name="Bitmap-afbeelding" r:id="rId3" imgW="5007773" imgH="7144231" progId="Paint.Picture">
              <p:embed/>
            </p:oleObj>
          </a:graphicData>
        </a:graphic>
      </p:graphicFrame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71438" y="528638"/>
            <a:ext cx="9001125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LLGEMEINE 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ORTEILE 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GFK.</a:t>
            </a:r>
          </a:p>
        </p:txBody>
      </p:sp>
      <p:sp>
        <p:nvSpPr>
          <p:cNvPr id="66563" name="AutoShape 3"/>
          <p:cNvSpPr>
            <a:spLocks noChangeArrowheads="1"/>
          </p:cNvSpPr>
          <p:nvPr/>
        </p:nvSpPr>
        <p:spPr bwMode="auto">
          <a:xfrm>
            <a:off x="76200" y="1600200"/>
            <a:ext cx="8991600" cy="51054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3365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1676400" y="2209800"/>
            <a:ext cx="7086600" cy="3276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nl-NL" sz="4400" i="1">
                <a:solidFill>
                  <a:schemeClr val="tx1"/>
                </a:solidFill>
              </a:rPr>
              <a:t>S</a:t>
            </a:r>
            <a:r>
              <a:rPr lang="nl-NL" sz="3600" i="1">
                <a:solidFill>
                  <a:schemeClr val="tx1"/>
                </a:solidFill>
              </a:rPr>
              <a:t>ICHERHEIT / ZUVERLÄSSIG.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nl-NL" sz="4400" i="1">
                <a:solidFill>
                  <a:schemeClr val="tx1"/>
                </a:solidFill>
              </a:rPr>
              <a:t>P</a:t>
            </a:r>
            <a:r>
              <a:rPr lang="nl-NL" sz="3600" i="1">
                <a:solidFill>
                  <a:schemeClr val="tx1"/>
                </a:solidFill>
              </a:rPr>
              <a:t>REISGÜNSTIG.</a:t>
            </a:r>
            <a:endParaRPr lang="nl-NL" sz="3600">
              <a:solidFill>
                <a:schemeClr val="tx1"/>
              </a:solidFill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nl-NL" sz="2000" b="0">
                <a:solidFill>
                  <a:schemeClr val="tx1"/>
                </a:solidFill>
              </a:rPr>
              <a:t>(</a:t>
            </a:r>
            <a:r>
              <a:rPr lang="nl-NL" b="0">
                <a:solidFill>
                  <a:schemeClr val="tx1"/>
                </a:solidFill>
              </a:rPr>
              <a:t>K</a:t>
            </a:r>
            <a:r>
              <a:rPr lang="nl-NL" sz="2000" b="0">
                <a:solidFill>
                  <a:schemeClr val="tx1"/>
                </a:solidFill>
              </a:rPr>
              <a:t>OSTENSPAREND UND ERTRÄGLICH).</a:t>
            </a:r>
            <a:endParaRPr lang="nl-NL" sz="2800" b="0">
              <a:solidFill>
                <a:schemeClr val="tx1"/>
              </a:solidFill>
            </a:endParaRP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685800" y="3424238"/>
            <a:ext cx="544513" cy="1185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7200" b="0">
                <a:solidFill>
                  <a:srgbClr val="C11208"/>
                </a:solidFill>
                <a:latin typeface="Wingdings" pitchFamily="2" charset="2"/>
              </a:rPr>
              <a:t></a:t>
            </a: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685800" y="2205038"/>
            <a:ext cx="544513" cy="1185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7200" b="0">
                <a:solidFill>
                  <a:srgbClr val="C11208"/>
                </a:solidFill>
                <a:latin typeface="Wingdings" pitchFamily="2" charset="2"/>
              </a:rPr>
              <a:t></a:t>
            </a:r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71438" y="152400"/>
            <a:ext cx="9001125" cy="1257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LLGEMEINE 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ORTEILE 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GFK.</a:t>
            </a:r>
          </a:p>
          <a:p>
            <a:pPr algn="ctr">
              <a:lnSpc>
                <a:spcPct val="120000"/>
              </a:lnSpc>
              <a:defRPr/>
            </a:pPr>
            <a:r>
              <a:rPr lang="nl-NL" sz="3200">
                <a:solidFill>
                  <a:schemeClr val="tx1"/>
                </a:solidFill>
              </a:rPr>
              <a:t>K</a:t>
            </a:r>
            <a:r>
              <a:rPr lang="nl-NL">
                <a:solidFill>
                  <a:schemeClr val="tx1"/>
                </a:solidFill>
              </a:rPr>
              <a:t>OSTEN: </a:t>
            </a:r>
            <a:r>
              <a:rPr lang="nl-NL" sz="3200">
                <a:solidFill>
                  <a:schemeClr val="tx1"/>
                </a:solidFill>
              </a:rPr>
              <a:t>B</a:t>
            </a:r>
            <a:r>
              <a:rPr lang="nl-NL">
                <a:solidFill>
                  <a:schemeClr val="tx1"/>
                </a:solidFill>
              </a:rPr>
              <a:t>ESCHAFFUNGSVERFAHREN.</a:t>
            </a:r>
          </a:p>
        </p:txBody>
      </p:sp>
      <p:sp>
        <p:nvSpPr>
          <p:cNvPr id="67587" name="AutoShape 3"/>
          <p:cNvSpPr>
            <a:spLocks noChangeArrowheads="1"/>
          </p:cNvSpPr>
          <p:nvPr/>
        </p:nvSpPr>
        <p:spPr bwMode="auto">
          <a:xfrm>
            <a:off x="0" y="1600200"/>
            <a:ext cx="9144000" cy="525780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3365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228600" y="1371600"/>
            <a:ext cx="88392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algn="ctr">
              <a:lnSpc>
                <a:spcPct val="150000"/>
              </a:lnSpc>
              <a:spcBef>
                <a:spcPct val="20000"/>
              </a:spcBef>
            </a:pPr>
            <a:r>
              <a:rPr lang="nl-NL" sz="4400">
                <a:solidFill>
                  <a:schemeClr val="tx1"/>
                </a:solidFill>
              </a:rPr>
              <a:t>E</a:t>
            </a:r>
            <a:r>
              <a:rPr lang="nl-NL" sz="3600">
                <a:solidFill>
                  <a:schemeClr val="tx1"/>
                </a:solidFill>
              </a:rPr>
              <a:t>INKAUFS</a:t>
            </a:r>
            <a:r>
              <a:rPr lang="nl-NL" sz="4400">
                <a:solidFill>
                  <a:schemeClr val="tx1"/>
                </a:solidFill>
              </a:rPr>
              <a:t> S</a:t>
            </a:r>
            <a:r>
              <a:rPr lang="nl-NL" sz="3600">
                <a:solidFill>
                  <a:schemeClr val="tx1"/>
                </a:solidFill>
              </a:rPr>
              <a:t>TRATEGIE</a:t>
            </a:r>
            <a:r>
              <a:rPr lang="nl-NL" sz="4400">
                <a:solidFill>
                  <a:schemeClr val="tx1"/>
                </a:solidFill>
              </a:rPr>
              <a:t> :</a:t>
            </a:r>
            <a:endParaRPr lang="nl-NL" sz="3600">
              <a:solidFill>
                <a:schemeClr val="tx1"/>
              </a:solidFill>
            </a:endParaRPr>
          </a:p>
        </p:txBody>
      </p:sp>
      <p:sp>
        <p:nvSpPr>
          <p:cNvPr id="67589" name="AutoShape 5"/>
          <p:cNvSpPr>
            <a:spLocks noChangeArrowheads="1"/>
          </p:cNvSpPr>
          <p:nvPr/>
        </p:nvSpPr>
        <p:spPr bwMode="auto">
          <a:xfrm>
            <a:off x="1682750" y="2520950"/>
            <a:ext cx="6007100" cy="1511300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28600" y="4495800"/>
            <a:ext cx="2209800" cy="2051050"/>
            <a:chOff x="144" y="2832"/>
            <a:chExt cx="1392" cy="1292"/>
          </a:xfrm>
        </p:grpSpPr>
        <p:sp>
          <p:nvSpPr>
            <p:cNvPr id="66566" name="AutoShape 6"/>
            <p:cNvSpPr>
              <a:spLocks noChangeArrowheads="1"/>
            </p:cNvSpPr>
            <p:nvPr/>
          </p:nvSpPr>
          <p:spPr bwMode="auto">
            <a:xfrm>
              <a:off x="244" y="2832"/>
              <a:ext cx="1292" cy="1292"/>
            </a:xfrm>
            <a:prstGeom prst="rightArrow">
              <a:avLst>
                <a:gd name="adj1" fmla="val 75000"/>
                <a:gd name="adj2" fmla="val 50005"/>
              </a:avLst>
            </a:prstGeom>
            <a:gradFill rotWithShape="0">
              <a:gsLst>
                <a:gs pos="0">
                  <a:schemeClr val="accent2">
                    <a:gamma/>
                    <a:shade val="70196"/>
                    <a:invGamma/>
                  </a:schemeClr>
                </a:gs>
                <a:gs pos="100000">
                  <a:schemeClr val="accent2"/>
                </a:gs>
              </a:gsLst>
              <a:path path="rect">
                <a:fillToRect l="50000" t="50000" r="50000" b="50000"/>
              </a:path>
            </a:gradFill>
            <a:ln w="12700">
              <a:noFill/>
              <a:miter lim="800000"/>
              <a:headEnd/>
              <a:tailEnd/>
            </a:ln>
            <a:effectLst>
              <a:prstShdw prst="shdw17" dist="17961" dir="2700000">
                <a:schemeClr val="accent2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67595" name="Rectangle 7"/>
            <p:cNvSpPr>
              <a:spLocks noChangeArrowheads="1"/>
            </p:cNvSpPr>
            <p:nvPr/>
          </p:nvSpPr>
          <p:spPr bwMode="auto">
            <a:xfrm>
              <a:off x="144" y="3056"/>
              <a:ext cx="1207" cy="7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>
                <a:lnSpc>
                  <a:spcPct val="65000"/>
                </a:lnSpc>
                <a:spcBef>
                  <a:spcPct val="50000"/>
                </a:spcBef>
              </a:pPr>
              <a:r>
                <a:rPr lang="nl-NL">
                  <a:solidFill>
                    <a:schemeClr val="tx1"/>
                  </a:solidFill>
                </a:rPr>
                <a:t>+ </a:t>
              </a:r>
            </a:p>
            <a:p>
              <a:pPr algn="ctr">
                <a:lnSpc>
                  <a:spcPct val="65000"/>
                </a:lnSpc>
                <a:spcBef>
                  <a:spcPct val="50000"/>
                </a:spcBef>
              </a:pPr>
              <a:r>
                <a:rPr lang="nl-NL">
                  <a:solidFill>
                    <a:schemeClr val="tx1"/>
                  </a:solidFill>
                </a:rPr>
                <a:t>KOSTEN</a:t>
              </a:r>
            </a:p>
            <a:p>
              <a:pPr algn="ctr">
                <a:lnSpc>
                  <a:spcPct val="65000"/>
                </a:lnSpc>
                <a:spcBef>
                  <a:spcPct val="50000"/>
                </a:spcBef>
              </a:pPr>
              <a:r>
                <a:rPr lang="nl-NL">
                  <a:solidFill>
                    <a:schemeClr val="tx1"/>
                  </a:solidFill>
                </a:rPr>
                <a:t>FÜR</a:t>
              </a:r>
            </a:p>
          </p:txBody>
        </p:sp>
      </p:grp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1828800" y="2514600"/>
            <a:ext cx="5715000" cy="154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nl-NL" sz="2800" i="1">
                <a:solidFill>
                  <a:schemeClr val="tx1"/>
                </a:solidFill>
              </a:rPr>
              <a:t>K</a:t>
            </a:r>
            <a:r>
              <a:rPr lang="nl-NL" i="1">
                <a:solidFill>
                  <a:schemeClr val="tx1"/>
                </a:solidFill>
              </a:rPr>
              <a:t>OSTEN</a:t>
            </a:r>
            <a:endParaRPr lang="nl-NL" sz="2800" i="1">
              <a:solidFill>
                <a:schemeClr val="tx1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nl-NL" i="1">
                <a:solidFill>
                  <a:schemeClr val="tx1"/>
                </a:solidFill>
              </a:rPr>
              <a:t>NICHT NUR BESCHRÄNKT AUF </a:t>
            </a:r>
            <a:endParaRPr lang="nl-NL" sz="2800" i="1">
              <a:solidFill>
                <a:schemeClr val="tx1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nl-NL" sz="3200" i="1">
                <a:solidFill>
                  <a:schemeClr val="tx2"/>
                </a:solidFill>
              </a:rPr>
              <a:t>B</a:t>
            </a:r>
            <a:r>
              <a:rPr lang="nl-NL" sz="2800" i="1">
                <a:solidFill>
                  <a:schemeClr val="tx2"/>
                </a:solidFill>
              </a:rPr>
              <a:t>ESCHAFFUNGS</a:t>
            </a:r>
            <a:r>
              <a:rPr lang="nl-NL" sz="3200" i="1">
                <a:solidFill>
                  <a:schemeClr val="tx2"/>
                </a:solidFill>
              </a:rPr>
              <a:t> I</a:t>
            </a:r>
            <a:r>
              <a:rPr lang="nl-NL" sz="2800" i="1">
                <a:solidFill>
                  <a:schemeClr val="tx2"/>
                </a:solidFill>
              </a:rPr>
              <a:t>NVESTITION</a:t>
            </a:r>
            <a:endParaRPr lang="nl-NL" i="1">
              <a:solidFill>
                <a:schemeClr val="tx2"/>
              </a:solidFill>
            </a:endParaRPr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2895600" y="4114800"/>
            <a:ext cx="6096000" cy="3122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nl-NL">
                <a:solidFill>
                  <a:schemeClr val="tx2"/>
                </a:solidFill>
              </a:rPr>
              <a:t>  INSTALLATION	</a:t>
            </a:r>
          </a:p>
          <a:p>
            <a:pPr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nl-NL">
                <a:solidFill>
                  <a:schemeClr val="tx2"/>
                </a:solidFill>
              </a:rPr>
              <a:t>  WARTUNG UND INSTANDHALTUNG</a:t>
            </a:r>
          </a:p>
          <a:p>
            <a:pPr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nl-NL">
                <a:solidFill>
                  <a:schemeClr val="tx2"/>
                </a:solidFill>
              </a:rPr>
              <a:t>  PRODUKTIONSSTOP</a:t>
            </a:r>
          </a:p>
          <a:p>
            <a:pPr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nl-NL">
                <a:solidFill>
                  <a:schemeClr val="tx2"/>
                </a:solidFill>
              </a:rPr>
              <a:t>  REPARIEREN</a:t>
            </a:r>
          </a:p>
          <a:p>
            <a:pPr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nl-NL">
                <a:solidFill>
                  <a:schemeClr val="tx2"/>
                </a:solidFill>
              </a:rPr>
              <a:t>  ERSETZUNG</a:t>
            </a:r>
            <a:endParaRPr lang="nl-NL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endParaRPr lang="nl-NL"/>
          </a:p>
        </p:txBody>
      </p:sp>
      <p:sp>
        <p:nvSpPr>
          <p:cNvPr id="66570" name="AutoShape 10"/>
          <p:cNvSpPr>
            <a:spLocks noChangeArrowheads="1"/>
          </p:cNvSpPr>
          <p:nvPr/>
        </p:nvSpPr>
        <p:spPr bwMode="auto">
          <a:xfrm>
            <a:off x="1143000" y="3657600"/>
            <a:ext cx="228600" cy="914400"/>
          </a:xfrm>
          <a:prstGeom prst="curvedRightArrow">
            <a:avLst>
              <a:gd name="adj1" fmla="val 80000"/>
              <a:gd name="adj2" fmla="val 160000"/>
              <a:gd name="adj3" fmla="val 33333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6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65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65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65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65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8" grpId="0" build="p" autoUpdateAnimBg="0"/>
      <p:bldP spid="66569" grpId="0" build="p" autoUpdateAnimBg="0"/>
      <p:bldP spid="66570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79" name="AutoShape 1107"/>
          <p:cNvSpPr>
            <a:spLocks noChangeArrowheads="1"/>
          </p:cNvSpPr>
          <p:nvPr/>
        </p:nvSpPr>
        <p:spPr bwMode="auto">
          <a:xfrm>
            <a:off x="2971800" y="1676400"/>
            <a:ext cx="5715000" cy="2057400"/>
          </a:xfrm>
          <a:prstGeom prst="parallelogram">
            <a:avLst>
              <a:gd name="adj" fmla="val 0"/>
            </a:avLst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tint val="0"/>
                  <a:invGamma/>
                </a:schemeClr>
              </a:gs>
            </a:gsLst>
            <a:path path="rect">
              <a:fillToRect l="100000" t="100000"/>
            </a:path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  <p:sp>
        <p:nvSpPr>
          <p:cNvPr id="106578" name="AutoShape 1106"/>
          <p:cNvSpPr>
            <a:spLocks noChangeArrowheads="1"/>
          </p:cNvSpPr>
          <p:nvPr/>
        </p:nvSpPr>
        <p:spPr bwMode="auto">
          <a:xfrm>
            <a:off x="2743200" y="3733800"/>
            <a:ext cx="5943600" cy="304800"/>
          </a:xfrm>
          <a:prstGeom prst="parallelogram">
            <a:avLst>
              <a:gd name="adj" fmla="val 75563"/>
            </a:avLst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tint val="53725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  <p:sp>
        <p:nvSpPr>
          <p:cNvPr id="106568" name="Line 1096"/>
          <p:cNvSpPr>
            <a:spLocks noChangeShapeType="1"/>
          </p:cNvSpPr>
          <p:nvPr/>
        </p:nvSpPr>
        <p:spPr bwMode="auto">
          <a:xfrm>
            <a:off x="2971800" y="1905000"/>
            <a:ext cx="5715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  <p:sp>
        <p:nvSpPr>
          <p:cNvPr id="106565" name="Line 1093"/>
          <p:cNvSpPr>
            <a:spLocks noChangeShapeType="1"/>
          </p:cNvSpPr>
          <p:nvPr/>
        </p:nvSpPr>
        <p:spPr bwMode="auto">
          <a:xfrm>
            <a:off x="2971800" y="1600200"/>
            <a:ext cx="5715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  <p:sp>
        <p:nvSpPr>
          <p:cNvPr id="106566" name="Line 1094"/>
          <p:cNvSpPr>
            <a:spLocks noChangeShapeType="1"/>
          </p:cNvSpPr>
          <p:nvPr/>
        </p:nvSpPr>
        <p:spPr bwMode="auto">
          <a:xfrm>
            <a:off x="2971800" y="2362200"/>
            <a:ext cx="5715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  <p:sp>
        <p:nvSpPr>
          <p:cNvPr id="106567" name="Line 1095"/>
          <p:cNvSpPr>
            <a:spLocks noChangeShapeType="1"/>
          </p:cNvSpPr>
          <p:nvPr/>
        </p:nvSpPr>
        <p:spPr bwMode="auto">
          <a:xfrm>
            <a:off x="2971800" y="2133600"/>
            <a:ext cx="5715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  <p:sp>
        <p:nvSpPr>
          <p:cNvPr id="106550" name="Line 1078"/>
          <p:cNvSpPr>
            <a:spLocks noChangeShapeType="1"/>
          </p:cNvSpPr>
          <p:nvPr/>
        </p:nvSpPr>
        <p:spPr bwMode="auto">
          <a:xfrm>
            <a:off x="2971800" y="3733800"/>
            <a:ext cx="5715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  <p:sp>
        <p:nvSpPr>
          <p:cNvPr id="106551" name="Line 1079"/>
          <p:cNvSpPr>
            <a:spLocks noChangeShapeType="1"/>
          </p:cNvSpPr>
          <p:nvPr/>
        </p:nvSpPr>
        <p:spPr bwMode="auto">
          <a:xfrm>
            <a:off x="2971800" y="3505200"/>
            <a:ext cx="5715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  <p:sp>
        <p:nvSpPr>
          <p:cNvPr id="106552" name="Line 1080"/>
          <p:cNvSpPr>
            <a:spLocks noChangeShapeType="1"/>
          </p:cNvSpPr>
          <p:nvPr/>
        </p:nvSpPr>
        <p:spPr bwMode="auto">
          <a:xfrm>
            <a:off x="2971800" y="3276600"/>
            <a:ext cx="5715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  <p:sp>
        <p:nvSpPr>
          <p:cNvPr id="106553" name="Line 1081"/>
          <p:cNvSpPr>
            <a:spLocks noChangeShapeType="1"/>
          </p:cNvSpPr>
          <p:nvPr/>
        </p:nvSpPr>
        <p:spPr bwMode="auto">
          <a:xfrm>
            <a:off x="2971800" y="3048000"/>
            <a:ext cx="5715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  <p:sp>
        <p:nvSpPr>
          <p:cNvPr id="106554" name="Line 1082"/>
          <p:cNvSpPr>
            <a:spLocks noChangeShapeType="1"/>
          </p:cNvSpPr>
          <p:nvPr/>
        </p:nvSpPr>
        <p:spPr bwMode="auto">
          <a:xfrm>
            <a:off x="2971800" y="2819400"/>
            <a:ext cx="5715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  <p:sp>
        <p:nvSpPr>
          <p:cNvPr id="106555" name="Line 1083"/>
          <p:cNvSpPr>
            <a:spLocks noChangeShapeType="1"/>
          </p:cNvSpPr>
          <p:nvPr/>
        </p:nvSpPr>
        <p:spPr bwMode="auto">
          <a:xfrm>
            <a:off x="2971800" y="2590800"/>
            <a:ext cx="5715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  <p:sp>
        <p:nvSpPr>
          <p:cNvPr id="68622" name="Rectangle 1063"/>
          <p:cNvSpPr>
            <a:spLocks noChangeArrowheads="1"/>
          </p:cNvSpPr>
          <p:nvPr/>
        </p:nvSpPr>
        <p:spPr bwMode="auto">
          <a:xfrm>
            <a:off x="152400" y="6553200"/>
            <a:ext cx="609600" cy="228600"/>
          </a:xfrm>
          <a:prstGeom prst="rect">
            <a:avLst/>
          </a:prstGeom>
          <a:gradFill rotWithShape="0">
            <a:gsLst>
              <a:gs pos="0">
                <a:srgbClr val="001659"/>
              </a:gs>
              <a:gs pos="50000">
                <a:srgbClr val="00279F"/>
              </a:gs>
              <a:gs pos="100000">
                <a:srgbClr val="001659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279F"/>
            </a:extrusionClr>
          </a:sp3d>
        </p:spPr>
        <p:txBody>
          <a:bodyPr wrap="none" anchor="ctr">
            <a:flatTx/>
          </a:bodyPr>
          <a:lstStyle/>
          <a:p>
            <a:endParaRPr lang="sk-SK"/>
          </a:p>
        </p:txBody>
      </p:sp>
      <p:sp>
        <p:nvSpPr>
          <p:cNvPr id="68623" name="Rectangle 1064"/>
          <p:cNvSpPr>
            <a:spLocks noChangeArrowheads="1"/>
          </p:cNvSpPr>
          <p:nvPr/>
        </p:nvSpPr>
        <p:spPr bwMode="auto">
          <a:xfrm>
            <a:off x="152400" y="6172200"/>
            <a:ext cx="609600" cy="215900"/>
          </a:xfrm>
          <a:prstGeom prst="rect">
            <a:avLst/>
          </a:prstGeom>
          <a:gradFill rotWithShape="0">
            <a:gsLst>
              <a:gs pos="0">
                <a:srgbClr val="004800"/>
              </a:gs>
              <a:gs pos="50000">
                <a:srgbClr val="008000"/>
              </a:gs>
              <a:gs pos="100000">
                <a:srgbClr val="004800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none" anchor="ctr">
            <a:flatTx/>
          </a:bodyPr>
          <a:lstStyle/>
          <a:p>
            <a:endParaRPr lang="sk-SK"/>
          </a:p>
        </p:txBody>
      </p:sp>
      <p:sp>
        <p:nvSpPr>
          <p:cNvPr id="68624" name="Rectangle 1065"/>
          <p:cNvSpPr>
            <a:spLocks noChangeArrowheads="1"/>
          </p:cNvSpPr>
          <p:nvPr/>
        </p:nvSpPr>
        <p:spPr bwMode="auto">
          <a:xfrm>
            <a:off x="152400" y="5791200"/>
            <a:ext cx="609600" cy="228600"/>
          </a:xfrm>
          <a:prstGeom prst="rect">
            <a:avLst/>
          </a:prstGeom>
          <a:gradFill rotWithShape="0">
            <a:gsLst>
              <a:gs pos="0">
                <a:srgbClr val="747474"/>
              </a:gs>
              <a:gs pos="50000">
                <a:srgbClr val="CECECE"/>
              </a:gs>
              <a:gs pos="100000">
                <a:srgbClr val="747474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ECECE"/>
            </a:extrusionClr>
          </a:sp3d>
        </p:spPr>
        <p:txBody>
          <a:bodyPr wrap="none" anchor="ctr">
            <a:flatTx/>
          </a:bodyPr>
          <a:lstStyle/>
          <a:p>
            <a:endParaRPr lang="sk-SK"/>
          </a:p>
        </p:txBody>
      </p:sp>
      <p:sp>
        <p:nvSpPr>
          <p:cNvPr id="68625" name="Rectangle 1066"/>
          <p:cNvSpPr>
            <a:spLocks noChangeArrowheads="1"/>
          </p:cNvSpPr>
          <p:nvPr/>
        </p:nvSpPr>
        <p:spPr bwMode="auto">
          <a:xfrm>
            <a:off x="152400" y="5410200"/>
            <a:ext cx="609600" cy="228600"/>
          </a:xfrm>
          <a:prstGeom prst="rect">
            <a:avLst/>
          </a:prstGeom>
          <a:gradFill rotWithShape="0">
            <a:gsLst>
              <a:gs pos="0">
                <a:srgbClr val="8F0000"/>
              </a:gs>
              <a:gs pos="50000">
                <a:srgbClr val="FF0000"/>
              </a:gs>
              <a:gs pos="100000">
                <a:srgbClr val="8F0000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endParaRPr lang="sk-SK"/>
          </a:p>
        </p:txBody>
      </p:sp>
      <p:sp>
        <p:nvSpPr>
          <p:cNvPr id="68626" name="Rectangle 1067"/>
          <p:cNvSpPr>
            <a:spLocks noChangeArrowheads="1"/>
          </p:cNvSpPr>
          <p:nvPr/>
        </p:nvSpPr>
        <p:spPr bwMode="auto">
          <a:xfrm>
            <a:off x="152400" y="5029200"/>
            <a:ext cx="609600" cy="228600"/>
          </a:xfrm>
          <a:prstGeom prst="rect">
            <a:avLst/>
          </a:prstGeom>
          <a:gradFill rotWithShape="0">
            <a:gsLst>
              <a:gs pos="0">
                <a:srgbClr val="00279F"/>
              </a:gs>
              <a:gs pos="50000">
                <a:srgbClr val="8FA0D5"/>
              </a:gs>
              <a:gs pos="100000">
                <a:srgbClr val="00279F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279F"/>
            </a:extrusionClr>
          </a:sp3d>
        </p:spPr>
        <p:txBody>
          <a:bodyPr wrap="none" anchor="ctr">
            <a:flatTx/>
          </a:bodyPr>
          <a:lstStyle/>
          <a:p>
            <a:endParaRPr lang="sk-SK"/>
          </a:p>
        </p:txBody>
      </p:sp>
      <p:sp>
        <p:nvSpPr>
          <p:cNvPr id="68627" name="Rectangle 1068"/>
          <p:cNvSpPr>
            <a:spLocks noChangeArrowheads="1"/>
          </p:cNvSpPr>
          <p:nvPr/>
        </p:nvSpPr>
        <p:spPr bwMode="auto">
          <a:xfrm>
            <a:off x="152400" y="4648200"/>
            <a:ext cx="609600" cy="228600"/>
          </a:xfrm>
          <a:prstGeom prst="rect">
            <a:avLst/>
          </a:prstGeom>
          <a:gradFill rotWithShape="0">
            <a:gsLst>
              <a:gs pos="0">
                <a:srgbClr val="008000"/>
              </a:gs>
              <a:gs pos="50000">
                <a:srgbClr val="DBEDDB"/>
              </a:gs>
              <a:gs pos="100000">
                <a:srgbClr val="008000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none" anchor="ctr">
            <a:flatTx/>
          </a:bodyPr>
          <a:lstStyle/>
          <a:p>
            <a:endParaRPr lang="sk-SK"/>
          </a:p>
        </p:txBody>
      </p:sp>
      <p:sp>
        <p:nvSpPr>
          <p:cNvPr id="106499" name="Rectangle 1027"/>
          <p:cNvSpPr>
            <a:spLocks noChangeArrowheads="1"/>
          </p:cNvSpPr>
          <p:nvPr/>
        </p:nvSpPr>
        <p:spPr bwMode="auto">
          <a:xfrm>
            <a:off x="71438" y="228600"/>
            <a:ext cx="9001125" cy="1257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LLGEMEINE 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ORTEILE 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GFK.</a:t>
            </a:r>
          </a:p>
          <a:p>
            <a:pPr algn="ctr">
              <a:lnSpc>
                <a:spcPct val="120000"/>
              </a:lnSpc>
              <a:defRPr/>
            </a:pPr>
            <a:r>
              <a:rPr lang="nl-NL" sz="3200">
                <a:solidFill>
                  <a:schemeClr val="tx1"/>
                </a:solidFill>
              </a:rPr>
              <a:t>K</a:t>
            </a:r>
            <a:r>
              <a:rPr lang="nl-NL">
                <a:solidFill>
                  <a:schemeClr val="tx1"/>
                </a:solidFill>
              </a:rPr>
              <a:t>OSTEN: </a:t>
            </a:r>
            <a:r>
              <a:rPr lang="nl-NL" sz="3200">
                <a:solidFill>
                  <a:schemeClr val="tx1"/>
                </a:solidFill>
              </a:rPr>
              <a:t>A</a:t>
            </a:r>
            <a:r>
              <a:rPr lang="nl-NL">
                <a:solidFill>
                  <a:schemeClr val="tx1"/>
                </a:solidFill>
              </a:rPr>
              <a:t>UFBAU UND </a:t>
            </a:r>
            <a:r>
              <a:rPr lang="nl-NL" sz="3200">
                <a:solidFill>
                  <a:schemeClr val="tx1"/>
                </a:solidFill>
              </a:rPr>
              <a:t>V</a:t>
            </a:r>
            <a:r>
              <a:rPr lang="nl-NL">
                <a:solidFill>
                  <a:schemeClr val="tx1"/>
                </a:solidFill>
              </a:rPr>
              <a:t>ERHÄLTNISSE vs. </a:t>
            </a:r>
            <a:r>
              <a:rPr lang="nl-NL" sz="3200">
                <a:solidFill>
                  <a:schemeClr val="tx1"/>
                </a:solidFill>
              </a:rPr>
              <a:t>S</a:t>
            </a:r>
            <a:r>
              <a:rPr lang="nl-NL">
                <a:solidFill>
                  <a:schemeClr val="tx1"/>
                </a:solidFill>
              </a:rPr>
              <a:t>TAHL </a:t>
            </a:r>
            <a:endParaRPr lang="nl-NL" sz="3200">
              <a:solidFill>
                <a:schemeClr val="tx2"/>
              </a:solidFill>
            </a:endParaRPr>
          </a:p>
        </p:txBody>
      </p:sp>
      <p:sp>
        <p:nvSpPr>
          <p:cNvPr id="106503" name="Rectangle 1031"/>
          <p:cNvSpPr>
            <a:spLocks noChangeArrowheads="1"/>
          </p:cNvSpPr>
          <p:nvPr/>
        </p:nvSpPr>
        <p:spPr bwMode="auto">
          <a:xfrm>
            <a:off x="6858000" y="2667000"/>
            <a:ext cx="1295400" cy="1371600"/>
          </a:xfrm>
          <a:prstGeom prst="rect">
            <a:avLst/>
          </a:prstGeom>
          <a:gradFill rotWithShape="0">
            <a:gsLst>
              <a:gs pos="0">
                <a:srgbClr val="001659"/>
              </a:gs>
              <a:gs pos="50000">
                <a:srgbClr val="00279F"/>
              </a:gs>
              <a:gs pos="100000">
                <a:srgbClr val="001659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279F"/>
            </a:extrusionClr>
          </a:sp3d>
        </p:spPr>
        <p:txBody>
          <a:bodyPr wrap="none" anchor="ctr">
            <a:flatTx/>
          </a:bodyPr>
          <a:lstStyle/>
          <a:p>
            <a:endParaRPr lang="sk-SK"/>
          </a:p>
        </p:txBody>
      </p:sp>
      <p:sp>
        <p:nvSpPr>
          <p:cNvPr id="68630" name="Text Box 1035"/>
          <p:cNvSpPr txBox="1">
            <a:spLocks noChangeArrowheads="1"/>
          </p:cNvSpPr>
          <p:nvPr/>
        </p:nvSpPr>
        <p:spPr bwMode="auto">
          <a:xfrm>
            <a:off x="1752600" y="1466850"/>
            <a:ext cx="1219200" cy="2647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nl-NL" sz="2000">
                <a:solidFill>
                  <a:schemeClr val="tx1"/>
                </a:solidFill>
              </a:rPr>
              <a:t>3000</a:t>
            </a:r>
          </a:p>
          <a:p>
            <a:pPr>
              <a:lnSpc>
                <a:spcPct val="120000"/>
              </a:lnSpc>
            </a:pPr>
            <a:r>
              <a:rPr lang="nl-NL" sz="2000">
                <a:solidFill>
                  <a:schemeClr val="tx1"/>
                </a:solidFill>
              </a:rPr>
              <a:t>2500</a:t>
            </a:r>
          </a:p>
          <a:p>
            <a:pPr>
              <a:lnSpc>
                <a:spcPct val="120000"/>
              </a:lnSpc>
            </a:pPr>
            <a:r>
              <a:rPr lang="nl-NL" sz="2000">
                <a:solidFill>
                  <a:schemeClr val="tx1"/>
                </a:solidFill>
              </a:rPr>
              <a:t>2000</a:t>
            </a:r>
          </a:p>
          <a:p>
            <a:pPr>
              <a:lnSpc>
                <a:spcPct val="120000"/>
              </a:lnSpc>
            </a:pPr>
            <a:r>
              <a:rPr lang="nl-NL" sz="2000">
                <a:solidFill>
                  <a:schemeClr val="tx1"/>
                </a:solidFill>
              </a:rPr>
              <a:t>1500</a:t>
            </a:r>
          </a:p>
          <a:p>
            <a:pPr>
              <a:lnSpc>
                <a:spcPct val="120000"/>
              </a:lnSpc>
            </a:pPr>
            <a:r>
              <a:rPr lang="nl-NL" sz="2000">
                <a:solidFill>
                  <a:schemeClr val="tx1"/>
                </a:solidFill>
              </a:rPr>
              <a:t>1000</a:t>
            </a:r>
          </a:p>
          <a:p>
            <a:pPr>
              <a:lnSpc>
                <a:spcPct val="120000"/>
              </a:lnSpc>
            </a:pPr>
            <a:r>
              <a:rPr lang="nl-NL" sz="2000">
                <a:solidFill>
                  <a:schemeClr val="tx1"/>
                </a:solidFill>
              </a:rPr>
              <a:t>500</a:t>
            </a:r>
          </a:p>
          <a:p>
            <a:pPr>
              <a:lnSpc>
                <a:spcPct val="120000"/>
              </a:lnSpc>
            </a:pPr>
            <a:r>
              <a:rPr lang="nl-NL" sz="2000">
                <a:solidFill>
                  <a:schemeClr val="tx1"/>
                </a:solidFill>
              </a:rPr>
              <a:t>0</a:t>
            </a:r>
            <a:r>
              <a:rPr lang="nl-NL" sz="18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6508" name="Text Box 1036"/>
          <p:cNvSpPr txBox="1">
            <a:spLocks noChangeArrowheads="1"/>
          </p:cNvSpPr>
          <p:nvPr/>
        </p:nvSpPr>
        <p:spPr bwMode="auto">
          <a:xfrm>
            <a:off x="990600" y="4419600"/>
            <a:ext cx="2286000" cy="2378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nl-NL" sz="2000">
                <a:solidFill>
                  <a:schemeClr val="tx1"/>
                </a:solidFill>
              </a:rPr>
              <a:t>6. Wartung</a:t>
            </a:r>
          </a:p>
          <a:p>
            <a:pPr>
              <a:lnSpc>
                <a:spcPct val="125000"/>
              </a:lnSpc>
            </a:pPr>
            <a:r>
              <a:rPr lang="nl-NL" sz="2000">
                <a:solidFill>
                  <a:schemeClr val="tx1"/>
                </a:solidFill>
              </a:rPr>
              <a:t>5. Instandhaltung</a:t>
            </a:r>
          </a:p>
          <a:p>
            <a:pPr>
              <a:lnSpc>
                <a:spcPct val="125000"/>
              </a:lnSpc>
            </a:pPr>
            <a:r>
              <a:rPr lang="nl-NL" sz="2000">
                <a:solidFill>
                  <a:schemeClr val="tx1"/>
                </a:solidFill>
              </a:rPr>
              <a:t>4. Installation</a:t>
            </a:r>
          </a:p>
          <a:p>
            <a:pPr>
              <a:lnSpc>
                <a:spcPct val="125000"/>
              </a:lnSpc>
            </a:pPr>
            <a:r>
              <a:rPr lang="nl-NL" sz="2000">
                <a:solidFill>
                  <a:schemeClr val="tx1"/>
                </a:solidFill>
              </a:rPr>
              <a:t>3. Prefabrikation</a:t>
            </a:r>
          </a:p>
          <a:p>
            <a:pPr>
              <a:lnSpc>
                <a:spcPct val="125000"/>
              </a:lnSpc>
            </a:pPr>
            <a:r>
              <a:rPr lang="nl-NL" sz="2000">
                <a:solidFill>
                  <a:schemeClr val="tx1"/>
                </a:solidFill>
              </a:rPr>
              <a:t>2. Beratung</a:t>
            </a:r>
          </a:p>
          <a:p>
            <a:pPr>
              <a:lnSpc>
                <a:spcPct val="125000"/>
              </a:lnSpc>
            </a:pPr>
            <a:r>
              <a:rPr lang="nl-NL" sz="2000">
                <a:solidFill>
                  <a:schemeClr val="tx1"/>
                </a:solidFill>
              </a:rPr>
              <a:t>1. Materialkosten</a:t>
            </a:r>
            <a:r>
              <a:rPr lang="nl-NL" sz="18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8632" name="Text Box 1037"/>
          <p:cNvSpPr txBox="1">
            <a:spLocks noChangeArrowheads="1"/>
          </p:cNvSpPr>
          <p:nvPr/>
        </p:nvSpPr>
        <p:spPr bwMode="auto">
          <a:xfrm>
            <a:off x="3657600" y="4114800"/>
            <a:ext cx="914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solidFill>
                  <a:schemeClr val="tx2"/>
                </a:solidFill>
              </a:rPr>
              <a:t>GFK </a:t>
            </a:r>
            <a:endParaRPr lang="nl-NL" sz="1800">
              <a:solidFill>
                <a:schemeClr val="tx2"/>
              </a:solidFill>
            </a:endParaRPr>
          </a:p>
        </p:txBody>
      </p:sp>
      <p:sp>
        <p:nvSpPr>
          <p:cNvPr id="68633" name="Text Box 1038"/>
          <p:cNvSpPr txBox="1">
            <a:spLocks noChangeArrowheads="1"/>
          </p:cNvSpPr>
          <p:nvPr/>
        </p:nvSpPr>
        <p:spPr bwMode="auto">
          <a:xfrm>
            <a:off x="5486400" y="4114800"/>
            <a:ext cx="1066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solidFill>
                  <a:schemeClr val="tx2"/>
                </a:solidFill>
              </a:rPr>
              <a:t>K.S.</a:t>
            </a:r>
            <a:endParaRPr lang="nl-NL" sz="1800">
              <a:solidFill>
                <a:schemeClr val="tx2"/>
              </a:solidFill>
            </a:endParaRPr>
          </a:p>
        </p:txBody>
      </p:sp>
      <p:sp>
        <p:nvSpPr>
          <p:cNvPr id="68634" name="Text Box 1039"/>
          <p:cNvSpPr txBox="1">
            <a:spLocks noChangeArrowheads="1"/>
          </p:cNvSpPr>
          <p:nvPr/>
        </p:nvSpPr>
        <p:spPr bwMode="auto">
          <a:xfrm>
            <a:off x="6705600" y="4114800"/>
            <a:ext cx="2133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solidFill>
                  <a:schemeClr val="tx2"/>
                </a:solidFill>
              </a:rPr>
              <a:t>EDELSTAHL </a:t>
            </a:r>
            <a:endParaRPr lang="nl-NL" sz="1800">
              <a:solidFill>
                <a:schemeClr val="tx2"/>
              </a:solidFill>
            </a:endParaRPr>
          </a:p>
        </p:txBody>
      </p:sp>
      <p:sp>
        <p:nvSpPr>
          <p:cNvPr id="106512" name="Text Box 1040"/>
          <p:cNvSpPr txBox="1">
            <a:spLocks noChangeArrowheads="1"/>
          </p:cNvSpPr>
          <p:nvPr/>
        </p:nvSpPr>
        <p:spPr bwMode="auto">
          <a:xfrm>
            <a:off x="3505200" y="6384925"/>
            <a:ext cx="9144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l-NL" sz="2000">
                <a:solidFill>
                  <a:schemeClr val="tx1"/>
                </a:solidFill>
              </a:rPr>
              <a:t>900</a:t>
            </a:r>
          </a:p>
        </p:txBody>
      </p:sp>
      <p:sp>
        <p:nvSpPr>
          <p:cNvPr id="106513" name="Text Box 1041"/>
          <p:cNvSpPr txBox="1">
            <a:spLocks noChangeArrowheads="1"/>
          </p:cNvSpPr>
          <p:nvPr/>
        </p:nvSpPr>
        <p:spPr bwMode="auto">
          <a:xfrm>
            <a:off x="5334000" y="4479925"/>
            <a:ext cx="9144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l-NL" sz="2000">
                <a:solidFill>
                  <a:schemeClr val="tx1"/>
                </a:solidFill>
              </a:rPr>
              <a:t>300</a:t>
            </a:r>
          </a:p>
        </p:txBody>
      </p:sp>
      <p:sp>
        <p:nvSpPr>
          <p:cNvPr id="106515" name="Text Box 1043"/>
          <p:cNvSpPr txBox="1">
            <a:spLocks noChangeArrowheads="1"/>
          </p:cNvSpPr>
          <p:nvPr/>
        </p:nvSpPr>
        <p:spPr bwMode="auto">
          <a:xfrm>
            <a:off x="5334000" y="4860925"/>
            <a:ext cx="9144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l-NL" sz="2000">
                <a:solidFill>
                  <a:schemeClr val="tx1"/>
                </a:solidFill>
              </a:rPr>
              <a:t>300</a:t>
            </a:r>
          </a:p>
        </p:txBody>
      </p:sp>
      <p:sp>
        <p:nvSpPr>
          <p:cNvPr id="106516" name="Text Box 1044"/>
          <p:cNvSpPr txBox="1">
            <a:spLocks noChangeArrowheads="1"/>
          </p:cNvSpPr>
          <p:nvPr/>
        </p:nvSpPr>
        <p:spPr bwMode="auto">
          <a:xfrm>
            <a:off x="5334000" y="5241925"/>
            <a:ext cx="9144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l-NL" sz="2000">
                <a:solidFill>
                  <a:schemeClr val="tx1"/>
                </a:solidFill>
              </a:rPr>
              <a:t>450</a:t>
            </a:r>
          </a:p>
        </p:txBody>
      </p:sp>
      <p:sp>
        <p:nvSpPr>
          <p:cNvPr id="106517" name="Text Box 1045"/>
          <p:cNvSpPr txBox="1">
            <a:spLocks noChangeArrowheads="1"/>
          </p:cNvSpPr>
          <p:nvPr/>
        </p:nvSpPr>
        <p:spPr bwMode="auto">
          <a:xfrm>
            <a:off x="5334000" y="6019800"/>
            <a:ext cx="9144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l-NL" sz="2000">
                <a:solidFill>
                  <a:schemeClr val="tx1"/>
                </a:solidFill>
              </a:rPr>
              <a:t>75</a:t>
            </a:r>
          </a:p>
        </p:txBody>
      </p:sp>
      <p:sp>
        <p:nvSpPr>
          <p:cNvPr id="106518" name="Text Box 1046"/>
          <p:cNvSpPr txBox="1">
            <a:spLocks noChangeArrowheads="1"/>
          </p:cNvSpPr>
          <p:nvPr/>
        </p:nvSpPr>
        <p:spPr bwMode="auto">
          <a:xfrm>
            <a:off x="5334000" y="5622925"/>
            <a:ext cx="9144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l-NL" sz="200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106519" name="Text Box 1047"/>
          <p:cNvSpPr txBox="1">
            <a:spLocks noChangeArrowheads="1"/>
          </p:cNvSpPr>
          <p:nvPr/>
        </p:nvSpPr>
        <p:spPr bwMode="auto">
          <a:xfrm>
            <a:off x="5334000" y="6384925"/>
            <a:ext cx="9144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l-NL" sz="2000">
                <a:solidFill>
                  <a:schemeClr val="tx1"/>
                </a:solidFill>
              </a:rPr>
              <a:t>300</a:t>
            </a:r>
          </a:p>
        </p:txBody>
      </p:sp>
      <p:sp>
        <p:nvSpPr>
          <p:cNvPr id="106520" name="Text Box 1048"/>
          <p:cNvSpPr txBox="1">
            <a:spLocks noChangeArrowheads="1"/>
          </p:cNvSpPr>
          <p:nvPr/>
        </p:nvSpPr>
        <p:spPr bwMode="auto">
          <a:xfrm>
            <a:off x="3505200" y="5241925"/>
            <a:ext cx="9144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l-NL" sz="2000">
                <a:solidFill>
                  <a:schemeClr val="tx1"/>
                </a:solidFill>
              </a:rPr>
              <a:t>225</a:t>
            </a:r>
          </a:p>
        </p:txBody>
      </p:sp>
      <p:sp>
        <p:nvSpPr>
          <p:cNvPr id="106521" name="Text Box 1049"/>
          <p:cNvSpPr txBox="1">
            <a:spLocks noChangeArrowheads="1"/>
          </p:cNvSpPr>
          <p:nvPr/>
        </p:nvSpPr>
        <p:spPr bwMode="auto">
          <a:xfrm>
            <a:off x="3505200" y="5622925"/>
            <a:ext cx="9144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l-NL" sz="2000">
                <a:solidFill>
                  <a:schemeClr val="tx1"/>
                </a:solidFill>
              </a:rPr>
              <a:t>300</a:t>
            </a:r>
          </a:p>
        </p:txBody>
      </p:sp>
      <p:sp>
        <p:nvSpPr>
          <p:cNvPr id="106522" name="Text Box 1050"/>
          <p:cNvSpPr txBox="1">
            <a:spLocks noChangeArrowheads="1"/>
          </p:cNvSpPr>
          <p:nvPr/>
        </p:nvSpPr>
        <p:spPr bwMode="auto">
          <a:xfrm>
            <a:off x="3429000" y="6003925"/>
            <a:ext cx="9144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l-NL" sz="2000">
                <a:solidFill>
                  <a:schemeClr val="tx1"/>
                </a:solidFill>
              </a:rPr>
              <a:t>75</a:t>
            </a:r>
          </a:p>
        </p:txBody>
      </p:sp>
      <p:sp>
        <p:nvSpPr>
          <p:cNvPr id="106524" name="Text Box 1052"/>
          <p:cNvSpPr txBox="1">
            <a:spLocks noChangeArrowheads="1"/>
          </p:cNvSpPr>
          <p:nvPr/>
        </p:nvSpPr>
        <p:spPr bwMode="auto">
          <a:xfrm>
            <a:off x="7086600" y="5241925"/>
            <a:ext cx="9906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l-NL" sz="2000">
                <a:solidFill>
                  <a:schemeClr val="tx1"/>
                </a:solidFill>
              </a:rPr>
              <a:t>450</a:t>
            </a:r>
          </a:p>
        </p:txBody>
      </p:sp>
      <p:sp>
        <p:nvSpPr>
          <p:cNvPr id="106525" name="Text Box 1053"/>
          <p:cNvSpPr txBox="1">
            <a:spLocks noChangeArrowheads="1"/>
          </p:cNvSpPr>
          <p:nvPr/>
        </p:nvSpPr>
        <p:spPr bwMode="auto">
          <a:xfrm>
            <a:off x="7086600" y="5622925"/>
            <a:ext cx="9906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l-NL" sz="200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106526" name="Text Box 1054"/>
          <p:cNvSpPr txBox="1">
            <a:spLocks noChangeArrowheads="1"/>
          </p:cNvSpPr>
          <p:nvPr/>
        </p:nvSpPr>
        <p:spPr bwMode="auto">
          <a:xfrm>
            <a:off x="7086600" y="6003925"/>
            <a:ext cx="9906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l-NL" sz="2000">
                <a:solidFill>
                  <a:schemeClr val="tx1"/>
                </a:solidFill>
              </a:rPr>
              <a:t>75</a:t>
            </a:r>
          </a:p>
        </p:txBody>
      </p:sp>
      <p:sp>
        <p:nvSpPr>
          <p:cNvPr id="106527" name="Text Box 1055"/>
          <p:cNvSpPr txBox="1">
            <a:spLocks noChangeArrowheads="1"/>
          </p:cNvSpPr>
          <p:nvPr/>
        </p:nvSpPr>
        <p:spPr bwMode="auto">
          <a:xfrm>
            <a:off x="7086600" y="6384925"/>
            <a:ext cx="9906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l-NL" sz="2000">
                <a:solidFill>
                  <a:schemeClr val="tx1"/>
                </a:solidFill>
              </a:rPr>
              <a:t>1800</a:t>
            </a:r>
          </a:p>
        </p:txBody>
      </p:sp>
      <p:sp>
        <p:nvSpPr>
          <p:cNvPr id="106528" name="Rectangle 1056"/>
          <p:cNvSpPr>
            <a:spLocks noChangeArrowheads="1"/>
          </p:cNvSpPr>
          <p:nvPr/>
        </p:nvSpPr>
        <p:spPr bwMode="auto">
          <a:xfrm>
            <a:off x="5105400" y="3810000"/>
            <a:ext cx="1295400" cy="228600"/>
          </a:xfrm>
          <a:prstGeom prst="rect">
            <a:avLst/>
          </a:prstGeom>
          <a:gradFill rotWithShape="0">
            <a:gsLst>
              <a:gs pos="0">
                <a:srgbClr val="001659"/>
              </a:gs>
              <a:gs pos="50000">
                <a:srgbClr val="00279F"/>
              </a:gs>
              <a:gs pos="100000">
                <a:srgbClr val="001659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279F"/>
            </a:extrusionClr>
          </a:sp3d>
        </p:spPr>
        <p:txBody>
          <a:bodyPr wrap="none" anchor="ctr">
            <a:flatTx/>
          </a:bodyPr>
          <a:lstStyle/>
          <a:p>
            <a:endParaRPr lang="sk-SK"/>
          </a:p>
        </p:txBody>
      </p:sp>
      <p:sp>
        <p:nvSpPr>
          <p:cNvPr id="106529" name="Rectangle 1057"/>
          <p:cNvSpPr>
            <a:spLocks noChangeArrowheads="1"/>
          </p:cNvSpPr>
          <p:nvPr/>
        </p:nvSpPr>
        <p:spPr bwMode="auto">
          <a:xfrm>
            <a:off x="5105400" y="3733800"/>
            <a:ext cx="1295400" cy="76200"/>
          </a:xfrm>
          <a:prstGeom prst="rect">
            <a:avLst/>
          </a:prstGeom>
          <a:gradFill rotWithShape="0">
            <a:gsLst>
              <a:gs pos="0">
                <a:srgbClr val="004800"/>
              </a:gs>
              <a:gs pos="50000">
                <a:srgbClr val="008000"/>
              </a:gs>
              <a:gs pos="100000">
                <a:srgbClr val="004800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none" anchor="ctr">
            <a:flatTx/>
          </a:bodyPr>
          <a:lstStyle/>
          <a:p>
            <a:endParaRPr lang="sk-SK"/>
          </a:p>
        </p:txBody>
      </p:sp>
      <p:sp>
        <p:nvSpPr>
          <p:cNvPr id="106556" name="Rectangle 1084"/>
          <p:cNvSpPr>
            <a:spLocks noChangeArrowheads="1"/>
          </p:cNvSpPr>
          <p:nvPr/>
        </p:nvSpPr>
        <p:spPr bwMode="auto">
          <a:xfrm>
            <a:off x="3352800" y="3429000"/>
            <a:ext cx="1295400" cy="609600"/>
          </a:xfrm>
          <a:prstGeom prst="rect">
            <a:avLst/>
          </a:prstGeom>
          <a:gradFill rotWithShape="0">
            <a:gsLst>
              <a:gs pos="0">
                <a:srgbClr val="001659"/>
              </a:gs>
              <a:gs pos="50000">
                <a:srgbClr val="00279F"/>
              </a:gs>
              <a:gs pos="100000">
                <a:srgbClr val="001659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279F"/>
            </a:extrusionClr>
          </a:sp3d>
        </p:spPr>
        <p:txBody>
          <a:bodyPr wrap="none" anchor="ctr">
            <a:flatTx/>
          </a:bodyPr>
          <a:lstStyle/>
          <a:p>
            <a:endParaRPr lang="sk-SK"/>
          </a:p>
        </p:txBody>
      </p:sp>
      <p:sp>
        <p:nvSpPr>
          <p:cNvPr id="106561" name="Line 1089"/>
          <p:cNvSpPr>
            <a:spLocks noChangeShapeType="1"/>
          </p:cNvSpPr>
          <p:nvPr/>
        </p:nvSpPr>
        <p:spPr bwMode="auto">
          <a:xfrm>
            <a:off x="8686800" y="1600200"/>
            <a:ext cx="0" cy="2133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  <p:sp>
        <p:nvSpPr>
          <p:cNvPr id="106569" name="Rectangle 1097"/>
          <p:cNvSpPr>
            <a:spLocks noChangeArrowheads="1"/>
          </p:cNvSpPr>
          <p:nvPr/>
        </p:nvSpPr>
        <p:spPr bwMode="auto">
          <a:xfrm>
            <a:off x="5105400" y="3429000"/>
            <a:ext cx="1295400" cy="304800"/>
          </a:xfrm>
          <a:prstGeom prst="rect">
            <a:avLst/>
          </a:prstGeom>
          <a:gradFill rotWithShape="0">
            <a:gsLst>
              <a:gs pos="0">
                <a:srgbClr val="747474"/>
              </a:gs>
              <a:gs pos="50000">
                <a:srgbClr val="CECECE"/>
              </a:gs>
              <a:gs pos="100000">
                <a:srgbClr val="747474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ECECE"/>
            </a:extrusionClr>
          </a:sp3d>
        </p:spPr>
        <p:txBody>
          <a:bodyPr wrap="none" anchor="ctr">
            <a:flatTx/>
          </a:bodyPr>
          <a:lstStyle/>
          <a:p>
            <a:endParaRPr lang="sk-SK"/>
          </a:p>
        </p:txBody>
      </p:sp>
      <p:sp>
        <p:nvSpPr>
          <p:cNvPr id="106531" name="Rectangle 1059"/>
          <p:cNvSpPr>
            <a:spLocks noChangeArrowheads="1"/>
          </p:cNvSpPr>
          <p:nvPr/>
        </p:nvSpPr>
        <p:spPr bwMode="auto">
          <a:xfrm>
            <a:off x="5105400" y="3048000"/>
            <a:ext cx="1295400" cy="381000"/>
          </a:xfrm>
          <a:prstGeom prst="rect">
            <a:avLst/>
          </a:prstGeom>
          <a:gradFill rotWithShape="0">
            <a:gsLst>
              <a:gs pos="0">
                <a:srgbClr val="8F0000"/>
              </a:gs>
              <a:gs pos="50000">
                <a:srgbClr val="FF0000"/>
              </a:gs>
              <a:gs pos="100000">
                <a:srgbClr val="8F0000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endParaRPr lang="sk-SK"/>
          </a:p>
        </p:txBody>
      </p:sp>
      <p:sp>
        <p:nvSpPr>
          <p:cNvPr id="106532" name="Rectangle 1060"/>
          <p:cNvSpPr>
            <a:spLocks noChangeArrowheads="1"/>
          </p:cNvSpPr>
          <p:nvPr/>
        </p:nvSpPr>
        <p:spPr bwMode="auto">
          <a:xfrm>
            <a:off x="5105400" y="2743200"/>
            <a:ext cx="1295400" cy="304800"/>
          </a:xfrm>
          <a:prstGeom prst="rect">
            <a:avLst/>
          </a:prstGeom>
          <a:gradFill rotWithShape="0">
            <a:gsLst>
              <a:gs pos="0">
                <a:srgbClr val="00279F"/>
              </a:gs>
              <a:gs pos="50000">
                <a:srgbClr val="8FA0D5"/>
              </a:gs>
              <a:gs pos="100000">
                <a:srgbClr val="00279F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279F"/>
            </a:extrusionClr>
          </a:sp3d>
        </p:spPr>
        <p:txBody>
          <a:bodyPr wrap="none" anchor="ctr">
            <a:flatTx/>
          </a:bodyPr>
          <a:lstStyle/>
          <a:p>
            <a:endParaRPr lang="sk-SK"/>
          </a:p>
        </p:txBody>
      </p:sp>
      <p:sp>
        <p:nvSpPr>
          <p:cNvPr id="106533" name="Rectangle 1061"/>
          <p:cNvSpPr>
            <a:spLocks noChangeArrowheads="1"/>
          </p:cNvSpPr>
          <p:nvPr/>
        </p:nvSpPr>
        <p:spPr bwMode="auto">
          <a:xfrm>
            <a:off x="5105400" y="2438400"/>
            <a:ext cx="1295400" cy="304800"/>
          </a:xfrm>
          <a:prstGeom prst="rect">
            <a:avLst/>
          </a:prstGeom>
          <a:gradFill rotWithShape="0">
            <a:gsLst>
              <a:gs pos="0">
                <a:srgbClr val="008000"/>
              </a:gs>
              <a:gs pos="50000">
                <a:srgbClr val="DBEDDB"/>
              </a:gs>
              <a:gs pos="100000">
                <a:srgbClr val="008000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none" anchor="ctr">
            <a:flatTx/>
          </a:bodyPr>
          <a:lstStyle/>
          <a:p>
            <a:endParaRPr lang="sk-SK"/>
          </a:p>
        </p:txBody>
      </p:sp>
      <p:sp>
        <p:nvSpPr>
          <p:cNvPr id="106570" name="Rectangle 1098"/>
          <p:cNvSpPr>
            <a:spLocks noChangeArrowheads="1"/>
          </p:cNvSpPr>
          <p:nvPr/>
        </p:nvSpPr>
        <p:spPr bwMode="auto">
          <a:xfrm>
            <a:off x="6858000" y="2590800"/>
            <a:ext cx="1295400" cy="76200"/>
          </a:xfrm>
          <a:prstGeom prst="rect">
            <a:avLst/>
          </a:prstGeom>
          <a:gradFill rotWithShape="0">
            <a:gsLst>
              <a:gs pos="0">
                <a:srgbClr val="004800"/>
              </a:gs>
              <a:gs pos="50000">
                <a:srgbClr val="008000"/>
              </a:gs>
              <a:gs pos="100000">
                <a:srgbClr val="004800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none" anchor="ctr">
            <a:flatTx/>
          </a:bodyPr>
          <a:lstStyle/>
          <a:p>
            <a:endParaRPr lang="sk-SK"/>
          </a:p>
        </p:txBody>
      </p:sp>
      <p:sp>
        <p:nvSpPr>
          <p:cNvPr id="106505" name="Rectangle 1033"/>
          <p:cNvSpPr>
            <a:spLocks noChangeArrowheads="1"/>
          </p:cNvSpPr>
          <p:nvPr/>
        </p:nvSpPr>
        <p:spPr bwMode="auto">
          <a:xfrm>
            <a:off x="6858000" y="2286000"/>
            <a:ext cx="1295400" cy="304800"/>
          </a:xfrm>
          <a:prstGeom prst="rect">
            <a:avLst/>
          </a:prstGeom>
          <a:gradFill rotWithShape="0">
            <a:gsLst>
              <a:gs pos="0">
                <a:srgbClr val="747474"/>
              </a:gs>
              <a:gs pos="50000">
                <a:srgbClr val="CECECE"/>
              </a:gs>
              <a:gs pos="100000">
                <a:srgbClr val="747474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ECECE"/>
            </a:extrusionClr>
          </a:sp3d>
        </p:spPr>
        <p:txBody>
          <a:bodyPr wrap="none" anchor="ctr">
            <a:flatTx/>
          </a:bodyPr>
          <a:lstStyle/>
          <a:p>
            <a:endParaRPr lang="sk-SK"/>
          </a:p>
        </p:txBody>
      </p:sp>
      <p:sp>
        <p:nvSpPr>
          <p:cNvPr id="106506" name="Rectangle 1034"/>
          <p:cNvSpPr>
            <a:spLocks noChangeArrowheads="1"/>
          </p:cNvSpPr>
          <p:nvPr/>
        </p:nvSpPr>
        <p:spPr bwMode="auto">
          <a:xfrm>
            <a:off x="6858000" y="1905000"/>
            <a:ext cx="1295400" cy="381000"/>
          </a:xfrm>
          <a:prstGeom prst="rect">
            <a:avLst/>
          </a:prstGeom>
          <a:gradFill rotWithShape="0">
            <a:gsLst>
              <a:gs pos="0">
                <a:srgbClr val="8F0000"/>
              </a:gs>
              <a:gs pos="50000">
                <a:srgbClr val="FF0000"/>
              </a:gs>
              <a:gs pos="100000">
                <a:srgbClr val="8F0000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endParaRPr lang="sk-SK"/>
          </a:p>
        </p:txBody>
      </p:sp>
      <p:sp>
        <p:nvSpPr>
          <p:cNvPr id="106571" name="Rectangle 1099"/>
          <p:cNvSpPr>
            <a:spLocks noChangeArrowheads="1"/>
          </p:cNvSpPr>
          <p:nvPr/>
        </p:nvSpPr>
        <p:spPr bwMode="auto">
          <a:xfrm>
            <a:off x="3352800" y="3352800"/>
            <a:ext cx="1295400" cy="76200"/>
          </a:xfrm>
          <a:prstGeom prst="rect">
            <a:avLst/>
          </a:prstGeom>
          <a:gradFill rotWithShape="0">
            <a:gsLst>
              <a:gs pos="0">
                <a:srgbClr val="004800"/>
              </a:gs>
              <a:gs pos="50000">
                <a:srgbClr val="008000"/>
              </a:gs>
              <a:gs pos="100000">
                <a:srgbClr val="004800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none" anchor="ctr">
            <a:flatTx/>
          </a:bodyPr>
          <a:lstStyle/>
          <a:p>
            <a:endParaRPr lang="sk-SK"/>
          </a:p>
        </p:txBody>
      </p:sp>
      <p:sp>
        <p:nvSpPr>
          <p:cNvPr id="106558" name="Rectangle 1086"/>
          <p:cNvSpPr>
            <a:spLocks noChangeArrowheads="1"/>
          </p:cNvSpPr>
          <p:nvPr/>
        </p:nvSpPr>
        <p:spPr bwMode="auto">
          <a:xfrm>
            <a:off x="3352800" y="3124200"/>
            <a:ext cx="1295400" cy="228600"/>
          </a:xfrm>
          <a:prstGeom prst="rect">
            <a:avLst/>
          </a:prstGeom>
          <a:gradFill rotWithShape="0">
            <a:gsLst>
              <a:gs pos="0">
                <a:srgbClr val="747474"/>
              </a:gs>
              <a:gs pos="50000">
                <a:srgbClr val="CECECE"/>
              </a:gs>
              <a:gs pos="100000">
                <a:srgbClr val="747474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ECECE"/>
            </a:extrusionClr>
          </a:sp3d>
        </p:spPr>
        <p:txBody>
          <a:bodyPr wrap="none" anchor="ctr">
            <a:flatTx/>
          </a:bodyPr>
          <a:lstStyle/>
          <a:p>
            <a:endParaRPr lang="sk-SK"/>
          </a:p>
        </p:txBody>
      </p:sp>
      <p:sp>
        <p:nvSpPr>
          <p:cNvPr id="106559" name="Rectangle 1087"/>
          <p:cNvSpPr>
            <a:spLocks noChangeArrowheads="1"/>
          </p:cNvSpPr>
          <p:nvPr/>
        </p:nvSpPr>
        <p:spPr bwMode="auto">
          <a:xfrm>
            <a:off x="3352800" y="2971800"/>
            <a:ext cx="1295400" cy="152400"/>
          </a:xfrm>
          <a:prstGeom prst="rect">
            <a:avLst/>
          </a:prstGeom>
          <a:gradFill rotWithShape="0">
            <a:gsLst>
              <a:gs pos="0">
                <a:srgbClr val="8F0000"/>
              </a:gs>
              <a:gs pos="50000">
                <a:srgbClr val="FF0000"/>
              </a:gs>
              <a:gs pos="100000">
                <a:srgbClr val="8F0000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endParaRPr lang="sk-SK"/>
          </a:p>
        </p:txBody>
      </p:sp>
      <p:sp>
        <p:nvSpPr>
          <p:cNvPr id="106572" name="Line 1100"/>
          <p:cNvSpPr>
            <a:spLocks noChangeShapeType="1"/>
          </p:cNvSpPr>
          <p:nvPr/>
        </p:nvSpPr>
        <p:spPr bwMode="auto">
          <a:xfrm>
            <a:off x="2971800" y="1600200"/>
            <a:ext cx="0" cy="2133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06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06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106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106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106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106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106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106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106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106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106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" fill="hold"/>
                                        <p:tgtEl>
                                          <p:spTgt spid="106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6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06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0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06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0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3" grpId="0" animBg="1"/>
      <p:bldP spid="106508" grpId="0" build="p" autoUpdateAnimBg="0" rev="1"/>
      <p:bldP spid="106512" grpId="0" autoUpdateAnimBg="0"/>
      <p:bldP spid="106513" grpId="0" build="p" autoUpdateAnimBg="0"/>
      <p:bldP spid="106515" grpId="0" build="p" autoUpdateAnimBg="0"/>
      <p:bldP spid="106516" grpId="0" build="p" autoUpdateAnimBg="0"/>
      <p:bldP spid="106517" grpId="0" build="p" autoUpdateAnimBg="0"/>
      <p:bldP spid="106518" grpId="0" build="p" autoUpdateAnimBg="0"/>
      <p:bldP spid="106519" grpId="0" autoUpdateAnimBg="0"/>
      <p:bldP spid="106520" grpId="0" build="p" autoUpdateAnimBg="0"/>
      <p:bldP spid="106521" grpId="0" build="p" autoUpdateAnimBg="0"/>
      <p:bldP spid="106522" grpId="0" build="p" autoUpdateAnimBg="0"/>
      <p:bldP spid="106524" grpId="0" build="p" autoUpdateAnimBg="0"/>
      <p:bldP spid="106525" grpId="0" build="p" autoUpdateAnimBg="0"/>
      <p:bldP spid="106526" grpId="0" build="p" autoUpdateAnimBg="0"/>
      <p:bldP spid="106527" grpId="0" autoUpdateAnimBg="0"/>
      <p:bldP spid="106528" grpId="0" animBg="1"/>
      <p:bldP spid="106529" grpId="0" animBg="1"/>
      <p:bldP spid="106556" grpId="0" animBg="1"/>
      <p:bldP spid="106569" grpId="0" animBg="1"/>
      <p:bldP spid="106531" grpId="0" animBg="1"/>
      <p:bldP spid="106532" grpId="0" animBg="1"/>
      <p:bldP spid="106533" grpId="0" animBg="1"/>
      <p:bldP spid="106570" grpId="0" animBg="1"/>
      <p:bldP spid="106505" grpId="0" animBg="1"/>
      <p:bldP spid="106506" grpId="0" animBg="1"/>
      <p:bldP spid="106571" grpId="0" animBg="1"/>
      <p:bldP spid="106558" grpId="0" animBg="1"/>
      <p:bldP spid="106559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71438" y="114300"/>
            <a:ext cx="9001125" cy="1257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ORTEILE 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GFK.</a:t>
            </a:r>
          </a:p>
          <a:p>
            <a:pPr algn="ctr">
              <a:lnSpc>
                <a:spcPct val="120000"/>
              </a:lnSpc>
              <a:defRPr/>
            </a:pPr>
            <a:r>
              <a:rPr lang="nl-NL" sz="3200">
                <a:solidFill>
                  <a:schemeClr val="tx1"/>
                </a:solidFill>
              </a:rPr>
              <a:t>E</a:t>
            </a:r>
            <a:r>
              <a:rPr lang="nl-NL">
                <a:solidFill>
                  <a:schemeClr val="tx1"/>
                </a:solidFill>
              </a:rPr>
              <a:t>NTSCHEIDENDE</a:t>
            </a:r>
            <a:r>
              <a:rPr lang="nl-NL" sz="3200">
                <a:solidFill>
                  <a:schemeClr val="tx1"/>
                </a:solidFill>
              </a:rPr>
              <a:t> P</a:t>
            </a:r>
            <a:r>
              <a:rPr lang="nl-NL">
                <a:solidFill>
                  <a:schemeClr val="tx1"/>
                </a:solidFill>
              </a:rPr>
              <a:t>RODUKTEIGENSCHAFTEN.</a:t>
            </a:r>
            <a:endParaRPr lang="nl-NL" sz="3200">
              <a:solidFill>
                <a:schemeClr val="tx2"/>
              </a:solidFill>
            </a:endParaRPr>
          </a:p>
        </p:txBody>
      </p:sp>
      <p:sp>
        <p:nvSpPr>
          <p:cNvPr id="69635" name="AutoShape 3"/>
          <p:cNvSpPr>
            <a:spLocks noChangeArrowheads="1"/>
          </p:cNvSpPr>
          <p:nvPr/>
        </p:nvSpPr>
        <p:spPr bwMode="auto">
          <a:xfrm>
            <a:off x="76200" y="1676400"/>
            <a:ext cx="8991600" cy="51054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3365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2209800" y="1752600"/>
            <a:ext cx="6705600" cy="457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o"/>
            </a:pPr>
            <a:r>
              <a:rPr lang="nl-NL" sz="3200">
                <a:solidFill>
                  <a:schemeClr val="tx1"/>
                </a:solidFill>
              </a:rPr>
              <a:t>Chemische Resistenz.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o"/>
            </a:pPr>
            <a:r>
              <a:rPr lang="nl-NL" sz="3200">
                <a:solidFill>
                  <a:schemeClr val="tx1"/>
                </a:solidFill>
              </a:rPr>
              <a:t>Sicherheit.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o"/>
            </a:pPr>
            <a:r>
              <a:rPr lang="nl-NL" sz="3200">
                <a:solidFill>
                  <a:schemeClr val="tx1"/>
                </a:solidFill>
              </a:rPr>
              <a:t>Anwendung / Verarbeitung.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o"/>
            </a:pPr>
            <a:r>
              <a:rPr lang="nl-NL" sz="3200">
                <a:solidFill>
                  <a:schemeClr val="tx1"/>
                </a:solidFill>
              </a:rPr>
              <a:t>Logistik. 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o"/>
            </a:pPr>
            <a:r>
              <a:rPr lang="nl-NL" sz="3200">
                <a:solidFill>
                  <a:schemeClr val="tx1"/>
                </a:solidFill>
              </a:rPr>
              <a:t>Ergonomisch.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o"/>
            </a:pPr>
            <a:r>
              <a:rPr lang="nl-NL" sz="3200">
                <a:solidFill>
                  <a:schemeClr val="tx1"/>
                </a:solidFill>
              </a:rPr>
              <a:t>Ästetisch.</a:t>
            </a: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2128838" y="3424238"/>
            <a:ext cx="542925" cy="771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4400" b="0">
                <a:solidFill>
                  <a:srgbClr val="C11208"/>
                </a:solidFill>
                <a:latin typeface="Wingdings" pitchFamily="2" charset="2"/>
              </a:rPr>
              <a:t></a:t>
            </a: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2128838" y="4262438"/>
            <a:ext cx="542925" cy="771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4400" b="0">
                <a:solidFill>
                  <a:srgbClr val="C11208"/>
                </a:solidFill>
                <a:latin typeface="Wingdings" pitchFamily="2" charset="2"/>
              </a:rPr>
              <a:t></a:t>
            </a: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2128838" y="5100638"/>
            <a:ext cx="542925" cy="771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4400" b="0">
                <a:solidFill>
                  <a:srgbClr val="C11208"/>
                </a:solidFill>
                <a:latin typeface="Wingdings" pitchFamily="2" charset="2"/>
              </a:rPr>
              <a:t></a:t>
            </a: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2128838" y="5938838"/>
            <a:ext cx="542925" cy="771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4400" b="0">
                <a:solidFill>
                  <a:srgbClr val="C11208"/>
                </a:solidFill>
                <a:latin typeface="Wingdings" pitchFamily="2" charset="2"/>
              </a:rPr>
              <a:t></a:t>
            </a:r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2128838" y="2586038"/>
            <a:ext cx="542925" cy="771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4400" b="0">
                <a:solidFill>
                  <a:srgbClr val="C11208"/>
                </a:solidFill>
                <a:latin typeface="Wingdings" pitchFamily="2" charset="2"/>
              </a:rPr>
              <a:t></a:t>
            </a:r>
          </a:p>
        </p:txBody>
      </p:sp>
      <p:sp>
        <p:nvSpPr>
          <p:cNvPr id="69642" name="Rectangle 10"/>
          <p:cNvSpPr>
            <a:spLocks noChangeArrowheads="1"/>
          </p:cNvSpPr>
          <p:nvPr/>
        </p:nvSpPr>
        <p:spPr bwMode="auto">
          <a:xfrm>
            <a:off x="2128838" y="1747838"/>
            <a:ext cx="542925" cy="771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4400" b="0">
                <a:solidFill>
                  <a:srgbClr val="C11208"/>
                </a:solidFill>
                <a:latin typeface="Wingdings" pitchFamily="2" charset="2"/>
              </a:rPr>
              <a:t>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 build="p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AutoShape 6"/>
          <p:cNvSpPr>
            <a:spLocks noChangeArrowheads="1"/>
          </p:cNvSpPr>
          <p:nvPr/>
        </p:nvSpPr>
        <p:spPr bwMode="auto">
          <a:xfrm>
            <a:off x="76200" y="1676400"/>
            <a:ext cx="8991600" cy="9906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3365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70659" name="AutoShape 3"/>
          <p:cNvSpPr>
            <a:spLocks noChangeArrowheads="1"/>
          </p:cNvSpPr>
          <p:nvPr/>
        </p:nvSpPr>
        <p:spPr bwMode="auto">
          <a:xfrm>
            <a:off x="76200" y="2743200"/>
            <a:ext cx="8991600" cy="3886200"/>
          </a:xfrm>
          <a:prstGeom prst="roundRect">
            <a:avLst>
              <a:gd name="adj" fmla="val 6579"/>
            </a:avLst>
          </a:prstGeom>
          <a:gradFill rotWithShape="0">
            <a:gsLst>
              <a:gs pos="0">
                <a:srgbClr val="3365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609600" y="2767013"/>
            <a:ext cx="8229600" cy="3224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lnSpc>
                <a:spcPct val="170000"/>
              </a:lnSpc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Ä"/>
            </a:pPr>
            <a:r>
              <a:rPr lang="nl-NL" sz="2800">
                <a:solidFill>
                  <a:schemeClr val="tx1"/>
                </a:solidFill>
              </a:rPr>
              <a:t>  </a:t>
            </a:r>
            <a:r>
              <a:rPr lang="nl-NL">
                <a:solidFill>
                  <a:schemeClr val="tx1"/>
                </a:solidFill>
              </a:rPr>
              <a:t>Hohe Witterungsbeständigkeit.</a:t>
            </a:r>
          </a:p>
          <a:p>
            <a:pPr>
              <a:lnSpc>
                <a:spcPct val="170000"/>
              </a:lnSpc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Ä"/>
            </a:pPr>
            <a:r>
              <a:rPr lang="nl-NL">
                <a:solidFill>
                  <a:schemeClr val="tx1"/>
                </a:solidFill>
              </a:rPr>
              <a:t>  Hohe Korrosionsbeständigkeit.</a:t>
            </a:r>
          </a:p>
          <a:p>
            <a:pPr>
              <a:lnSpc>
                <a:spcPct val="170000"/>
              </a:lnSpc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Ä"/>
            </a:pPr>
            <a:r>
              <a:rPr lang="nl-NL">
                <a:solidFill>
                  <a:schemeClr val="tx1"/>
                </a:solidFill>
              </a:rPr>
              <a:t>  Hohe Chemische Resistenz.</a:t>
            </a:r>
          </a:p>
          <a:p>
            <a:pPr>
              <a:lnSpc>
                <a:spcPct val="170000"/>
              </a:lnSpc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Ä"/>
            </a:pPr>
            <a:r>
              <a:rPr lang="nl-NL">
                <a:solidFill>
                  <a:schemeClr val="tx1"/>
                </a:solidFill>
              </a:rPr>
              <a:t>  Chemikaliënfest </a:t>
            </a:r>
            <a:r>
              <a:rPr lang="nl-NL" b="0">
                <a:solidFill>
                  <a:schemeClr val="tx1"/>
                </a:solidFill>
              </a:rPr>
              <a:t>(chemisch inert).</a:t>
            </a: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1676400" y="1828800"/>
            <a:ext cx="61722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2800">
                <a:solidFill>
                  <a:schemeClr val="tx1"/>
                </a:solidFill>
              </a:rPr>
              <a:t>3.</a:t>
            </a:r>
            <a:r>
              <a:rPr lang="nl-NL" sz="2000">
                <a:solidFill>
                  <a:schemeClr val="tx1"/>
                </a:solidFill>
              </a:rPr>
              <a:t>1.</a:t>
            </a:r>
            <a:r>
              <a:rPr lang="nl-NL" sz="2800">
                <a:solidFill>
                  <a:schemeClr val="tx1"/>
                </a:solidFill>
              </a:rPr>
              <a:t> C</a:t>
            </a:r>
            <a:r>
              <a:rPr lang="nl-NL">
                <a:solidFill>
                  <a:schemeClr val="tx1"/>
                </a:solidFill>
              </a:rPr>
              <a:t>HEMISCHE </a:t>
            </a:r>
            <a:r>
              <a:rPr lang="nl-NL" sz="2800">
                <a:solidFill>
                  <a:schemeClr val="tx1"/>
                </a:solidFill>
              </a:rPr>
              <a:t>R</a:t>
            </a:r>
            <a:r>
              <a:rPr lang="nl-NL">
                <a:solidFill>
                  <a:schemeClr val="tx1"/>
                </a:solidFill>
              </a:rPr>
              <a:t>ESISTENZ.</a:t>
            </a:r>
            <a:endParaRPr lang="nl-NL" sz="2800">
              <a:solidFill>
                <a:schemeClr val="tx1"/>
              </a:solidFill>
            </a:endParaRP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71438" y="114300"/>
            <a:ext cx="9001125" cy="1257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ORTEILE 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GFK</a:t>
            </a:r>
          </a:p>
          <a:p>
            <a:pPr algn="ctr">
              <a:lnSpc>
                <a:spcPct val="120000"/>
              </a:lnSpc>
              <a:defRPr/>
            </a:pPr>
            <a:r>
              <a:rPr lang="nl-NL" sz="3200">
                <a:solidFill>
                  <a:schemeClr val="tx1"/>
                </a:solidFill>
              </a:rPr>
              <a:t>E</a:t>
            </a:r>
            <a:r>
              <a:rPr lang="nl-NL">
                <a:solidFill>
                  <a:schemeClr val="tx1"/>
                </a:solidFill>
              </a:rPr>
              <a:t>NTSCHEIDENDE</a:t>
            </a:r>
            <a:r>
              <a:rPr lang="nl-NL" sz="3200">
                <a:solidFill>
                  <a:schemeClr val="tx1"/>
                </a:solidFill>
              </a:rPr>
              <a:t> P</a:t>
            </a:r>
            <a:r>
              <a:rPr lang="nl-NL">
                <a:solidFill>
                  <a:schemeClr val="tx1"/>
                </a:solidFill>
              </a:rPr>
              <a:t>RODUKTEIGENSCHAFTEN.</a:t>
            </a:r>
            <a:endParaRPr lang="nl-NL" sz="32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 build="p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AutoShape 3"/>
          <p:cNvSpPr>
            <a:spLocks noChangeArrowheads="1"/>
          </p:cNvSpPr>
          <p:nvPr/>
        </p:nvSpPr>
        <p:spPr bwMode="auto">
          <a:xfrm>
            <a:off x="76200" y="2438400"/>
            <a:ext cx="8991600" cy="4343400"/>
          </a:xfrm>
          <a:prstGeom prst="roundRect">
            <a:avLst>
              <a:gd name="adj" fmla="val 7306"/>
            </a:avLst>
          </a:prstGeom>
          <a:gradFill rotWithShape="0">
            <a:gsLst>
              <a:gs pos="0">
                <a:srgbClr val="3365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1F3D97"/>
            </a:prstShdw>
          </a:effectLst>
        </p:spPr>
        <p:txBody>
          <a:bodyPr wrap="none" anchor="ctr"/>
          <a:lstStyle/>
          <a:p>
            <a:endParaRPr lang="sk-SK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457200" y="2563813"/>
            <a:ext cx="8539163" cy="4141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Ä"/>
            </a:pPr>
            <a:r>
              <a:rPr lang="nl-NL">
                <a:solidFill>
                  <a:schemeClr val="tx1"/>
                </a:solidFill>
              </a:rPr>
              <a:t>  Elektrisch nicht leitend.</a:t>
            </a:r>
          </a:p>
          <a:p>
            <a:pPr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Ä"/>
            </a:pPr>
            <a:r>
              <a:rPr lang="nl-NL">
                <a:solidFill>
                  <a:schemeClr val="tx1"/>
                </a:solidFill>
              </a:rPr>
              <a:t>  Rutschfest.</a:t>
            </a:r>
          </a:p>
          <a:p>
            <a:pPr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Ä"/>
            </a:pPr>
            <a:r>
              <a:rPr lang="nl-NL">
                <a:solidFill>
                  <a:schemeClr val="tx1"/>
                </a:solidFill>
              </a:rPr>
              <a:t>  Keine Funkenerzeugung.</a:t>
            </a:r>
          </a:p>
          <a:p>
            <a:pPr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Ä"/>
            </a:pPr>
            <a:r>
              <a:rPr lang="nl-NL">
                <a:solidFill>
                  <a:schemeClr val="tx1"/>
                </a:solidFill>
              </a:rPr>
              <a:t>  Feuerhemmend.</a:t>
            </a:r>
          </a:p>
          <a:p>
            <a:pPr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Ä"/>
            </a:pPr>
            <a:r>
              <a:rPr lang="nl-NL">
                <a:solidFill>
                  <a:schemeClr val="tx1"/>
                </a:solidFill>
              </a:rPr>
              <a:t>  Selbstlöschend.</a:t>
            </a:r>
          </a:p>
          <a:p>
            <a:pPr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Ä"/>
            </a:pPr>
            <a:r>
              <a:rPr lang="nl-NL">
                <a:solidFill>
                  <a:schemeClr val="tx1"/>
                </a:solidFill>
              </a:rPr>
              <a:t>  Sehr hohe Schlagzähigkeit.</a:t>
            </a:r>
          </a:p>
          <a:p>
            <a:pPr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Ä"/>
            </a:pPr>
            <a:r>
              <a:rPr lang="nl-NL">
                <a:solidFill>
                  <a:schemeClr val="tx1"/>
                </a:solidFill>
              </a:rPr>
              <a:t>  Gemäß wesentlicher Prüfungsnormen und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nl-NL">
                <a:solidFill>
                  <a:schemeClr val="tx1"/>
                </a:solidFill>
              </a:rPr>
              <a:t>      Klassifizierungen </a:t>
            </a:r>
            <a:r>
              <a:rPr lang="nl-NL" b="0">
                <a:solidFill>
                  <a:schemeClr val="tx1"/>
                </a:solidFill>
              </a:rPr>
              <a:t>(USDA, OSHA, ASTM, BS, BIA...)</a:t>
            </a:r>
            <a:endParaRPr lang="nl-NL">
              <a:solidFill>
                <a:schemeClr val="tx1"/>
              </a:solidFill>
            </a:endParaRPr>
          </a:p>
        </p:txBody>
      </p:sp>
      <p:sp>
        <p:nvSpPr>
          <p:cNvPr id="71684" name="AutoShape 5"/>
          <p:cNvSpPr>
            <a:spLocks noChangeArrowheads="1"/>
          </p:cNvSpPr>
          <p:nvPr/>
        </p:nvSpPr>
        <p:spPr bwMode="auto">
          <a:xfrm>
            <a:off x="76200" y="1676400"/>
            <a:ext cx="8991600" cy="609600"/>
          </a:xfrm>
          <a:prstGeom prst="roundRect">
            <a:avLst>
              <a:gd name="adj" fmla="val 7306"/>
            </a:avLst>
          </a:prstGeom>
          <a:gradFill rotWithShape="0">
            <a:gsLst>
              <a:gs pos="0">
                <a:srgbClr val="3365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1F3D97"/>
            </a:prstShdw>
          </a:effectLst>
        </p:spPr>
        <p:txBody>
          <a:bodyPr wrap="none" anchor="ctr"/>
          <a:lstStyle/>
          <a:p>
            <a:endParaRPr lang="sk-SK"/>
          </a:p>
        </p:txBody>
      </p:sp>
      <p:sp>
        <p:nvSpPr>
          <p:cNvPr id="71685" name="Text Box 6"/>
          <p:cNvSpPr txBox="1">
            <a:spLocks noChangeArrowheads="1"/>
          </p:cNvSpPr>
          <p:nvPr/>
        </p:nvSpPr>
        <p:spPr bwMode="auto">
          <a:xfrm>
            <a:off x="381000" y="1676400"/>
            <a:ext cx="84582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2800">
                <a:solidFill>
                  <a:schemeClr val="tx1"/>
                </a:solidFill>
              </a:rPr>
              <a:t>3.</a:t>
            </a:r>
            <a:r>
              <a:rPr lang="nl-NL" sz="2000">
                <a:solidFill>
                  <a:schemeClr val="tx1"/>
                </a:solidFill>
              </a:rPr>
              <a:t>2</a:t>
            </a:r>
            <a:r>
              <a:rPr lang="nl-NL" sz="1800">
                <a:solidFill>
                  <a:schemeClr val="tx1"/>
                </a:solidFill>
              </a:rPr>
              <a:t>.</a:t>
            </a:r>
            <a:r>
              <a:rPr lang="nl-NL" sz="2800">
                <a:solidFill>
                  <a:schemeClr val="tx1"/>
                </a:solidFill>
              </a:rPr>
              <a:t> S</a:t>
            </a:r>
            <a:r>
              <a:rPr lang="nl-NL">
                <a:solidFill>
                  <a:schemeClr val="tx1"/>
                </a:solidFill>
              </a:rPr>
              <a:t>ICHERHEIT</a:t>
            </a:r>
            <a:r>
              <a:rPr lang="nl-NL" sz="2800">
                <a:solidFill>
                  <a:schemeClr val="tx1"/>
                </a:solidFill>
              </a:rPr>
              <a:t> </a:t>
            </a:r>
            <a:r>
              <a:rPr lang="nl-NL" sz="2000">
                <a:solidFill>
                  <a:schemeClr val="tx1"/>
                </a:solidFill>
              </a:rPr>
              <a:t>(1).</a:t>
            </a:r>
            <a:endParaRPr lang="nl-NL" sz="2800">
              <a:solidFill>
                <a:schemeClr val="tx1"/>
              </a:solidFill>
            </a:endParaRPr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71438" y="114300"/>
            <a:ext cx="9001125" cy="1257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ORTEILE 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GFK</a:t>
            </a:r>
          </a:p>
          <a:p>
            <a:pPr algn="ctr">
              <a:lnSpc>
                <a:spcPct val="120000"/>
              </a:lnSpc>
              <a:defRPr/>
            </a:pPr>
            <a:r>
              <a:rPr lang="nl-NL" sz="3200">
                <a:solidFill>
                  <a:schemeClr val="tx1"/>
                </a:solidFill>
              </a:rPr>
              <a:t>E</a:t>
            </a:r>
            <a:r>
              <a:rPr lang="nl-NL">
                <a:solidFill>
                  <a:schemeClr val="tx1"/>
                </a:solidFill>
              </a:rPr>
              <a:t>NTSCHEIDENDE</a:t>
            </a:r>
            <a:r>
              <a:rPr lang="nl-NL" sz="3200">
                <a:solidFill>
                  <a:schemeClr val="tx1"/>
                </a:solidFill>
              </a:rPr>
              <a:t> P</a:t>
            </a:r>
            <a:r>
              <a:rPr lang="nl-NL">
                <a:solidFill>
                  <a:schemeClr val="tx1"/>
                </a:solidFill>
              </a:rPr>
              <a:t>RODUKTEIGENSCHAFTEN.</a:t>
            </a:r>
            <a:endParaRPr lang="nl-NL" sz="32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954088" y="725488"/>
          <a:ext cx="7312025" cy="5483225"/>
        </p:xfrm>
        <a:graphic>
          <a:graphicData uri="http://schemas.openxmlformats.org/presentationml/2006/ole">
            <p:oleObj spid="_x0000_s1026" name="Bitová mapa" r:id="rId3" imgW="6095238" imgH="4572396" progId="Paint.Picture">
              <p:embed/>
            </p:oleObj>
          </a:graphicData>
        </a:graphic>
      </p:graphicFrame>
      <p:sp>
        <p:nvSpPr>
          <p:cNvPr id="135172" name="WordArt 4"/>
          <p:cNvSpPr>
            <a:spLocks noChangeArrowheads="1" noChangeShapeType="1" noTextEdit="1"/>
          </p:cNvSpPr>
          <p:nvPr/>
        </p:nvSpPr>
        <p:spPr bwMode="auto">
          <a:xfrm>
            <a:off x="2009775" y="4800600"/>
            <a:ext cx="5305425" cy="85725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>
              <a:defRPr/>
            </a:pPr>
            <a:r>
              <a:rPr lang="sk-SK" sz="48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000000"/>
                    </a:gs>
                    <a:gs pos="50000">
                      <a:schemeClr val="bg2"/>
                    </a:gs>
                    <a:gs pos="100000">
                      <a:srgbClr val="000000"/>
                    </a:gs>
                  </a:gsLst>
                  <a:lin ang="2700000" scaled="1"/>
                </a:gradFill>
                <a:latin typeface="Arial Black"/>
              </a:rPr>
              <a:t>            </a:t>
            </a:r>
          </a:p>
        </p:txBody>
      </p:sp>
      <p:sp>
        <p:nvSpPr>
          <p:cNvPr id="135175" name="WordArt 7"/>
          <p:cNvSpPr>
            <a:spLocks noChangeArrowheads="1" noChangeShapeType="1" noTextEdit="1"/>
          </p:cNvSpPr>
          <p:nvPr/>
        </p:nvSpPr>
        <p:spPr bwMode="auto">
          <a:xfrm>
            <a:off x="2514600" y="1219200"/>
            <a:ext cx="4229100" cy="17145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>
              <a:defRPr/>
            </a:pPr>
            <a:r>
              <a:rPr lang="sk-SK" sz="48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000000"/>
                    </a:gs>
                    <a:gs pos="50000">
                      <a:schemeClr val="bg2"/>
                    </a:gs>
                    <a:gs pos="100000">
                      <a:srgbClr val="000000"/>
                    </a:gs>
                  </a:gsLst>
                  <a:lin ang="2700000" scaled="1"/>
                </a:gradFill>
                <a:latin typeface="Arial Black"/>
              </a:rPr>
              <a:t>         </a:t>
            </a:r>
          </a:p>
        </p:txBody>
      </p:sp>
      <p:sp>
        <p:nvSpPr>
          <p:cNvPr id="135176" name="WordArt 8"/>
          <p:cNvSpPr>
            <a:spLocks noChangeArrowheads="1" noChangeShapeType="1" noTextEdit="1"/>
          </p:cNvSpPr>
          <p:nvPr/>
        </p:nvSpPr>
        <p:spPr bwMode="auto">
          <a:xfrm>
            <a:off x="1295400" y="2952750"/>
            <a:ext cx="675322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>
              <a:defRPr/>
            </a:pPr>
            <a:r>
              <a:rPr lang="en-US" sz="48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000000"/>
                    </a:gs>
                    <a:gs pos="50000">
                      <a:schemeClr val="bg2"/>
                    </a:gs>
                    <a:gs pos="100000">
                      <a:srgbClr val="000000"/>
                    </a:gs>
                  </a:gsLst>
                  <a:lin ang="2700000" scaled="1"/>
                </a:gradFill>
                <a:latin typeface="Arial Black"/>
              </a:rPr>
              <a:t>            </a:t>
            </a:r>
            <a:endParaRPr lang="sk-SK" sz="48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000000"/>
                  </a:gs>
                  <a:gs pos="50000">
                    <a:schemeClr val="bg2"/>
                  </a:gs>
                  <a:gs pos="100000">
                    <a:srgbClr val="000000"/>
                  </a:gs>
                </a:gsLst>
                <a:lin ang="2700000" scaled="1"/>
              </a:gradFill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AutoShape 3"/>
          <p:cNvSpPr>
            <a:spLocks noChangeArrowheads="1"/>
          </p:cNvSpPr>
          <p:nvPr/>
        </p:nvSpPr>
        <p:spPr bwMode="auto">
          <a:xfrm>
            <a:off x="76200" y="2286000"/>
            <a:ext cx="8991600" cy="4495800"/>
          </a:xfrm>
          <a:prstGeom prst="roundRect">
            <a:avLst>
              <a:gd name="adj" fmla="val 7306"/>
            </a:avLst>
          </a:prstGeom>
          <a:gradFill rotWithShape="0">
            <a:gsLst>
              <a:gs pos="0">
                <a:srgbClr val="3365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1F3D97"/>
            </a:prstShdw>
          </a:effectLst>
        </p:spPr>
        <p:txBody>
          <a:bodyPr wrap="none" anchor="ctr"/>
          <a:lstStyle/>
          <a:p>
            <a:endParaRPr lang="sk-SK"/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304800" y="2347913"/>
            <a:ext cx="8839200" cy="4433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Ä"/>
            </a:pPr>
            <a:r>
              <a:rPr lang="nl-NL">
                <a:solidFill>
                  <a:schemeClr val="tx1"/>
                </a:solidFill>
              </a:rPr>
              <a:t>  Lange zuverlässige Lebensdauer.</a:t>
            </a:r>
          </a:p>
          <a:p>
            <a:pPr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Ä"/>
            </a:pPr>
            <a:r>
              <a:rPr lang="nl-NL">
                <a:solidFill>
                  <a:schemeClr val="tx1"/>
                </a:solidFill>
              </a:rPr>
              <a:t>  Niedrige Temperaturleitfähigkeit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nl-NL" b="0">
                <a:solidFill>
                  <a:schemeClr val="tx1"/>
                </a:solidFill>
              </a:rPr>
              <a:t>     </a:t>
            </a:r>
            <a:r>
              <a:rPr lang="nl-NL" sz="2000" b="0">
                <a:solidFill>
                  <a:schemeClr val="tx1"/>
                </a:solidFill>
              </a:rPr>
              <a:t>(Thermisch isolierend).</a:t>
            </a:r>
            <a:endParaRPr lang="nl-NL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Ä"/>
            </a:pPr>
            <a:r>
              <a:rPr lang="nl-NL">
                <a:solidFill>
                  <a:schemeClr val="tx1"/>
                </a:solidFill>
              </a:rPr>
              <a:t>  Hohe thermische Stabilität.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nl-NL">
                <a:solidFill>
                  <a:schemeClr val="tx1"/>
                </a:solidFill>
              </a:rPr>
              <a:t>     </a:t>
            </a:r>
            <a:r>
              <a:rPr lang="nl-NL" sz="2000" b="0">
                <a:solidFill>
                  <a:schemeClr val="tx1"/>
                </a:solidFill>
              </a:rPr>
              <a:t>(Kein Großen Temperaturschwankungen oder  Kondenswasserbildung).</a:t>
            </a:r>
            <a:endParaRPr lang="nl-NL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Ä"/>
            </a:pPr>
            <a:r>
              <a:rPr lang="nl-NL">
                <a:solidFill>
                  <a:schemeClr val="tx1"/>
                </a:solidFill>
              </a:rPr>
              <a:t>  Elektro-magnetische Transparenz.</a:t>
            </a:r>
          </a:p>
          <a:p>
            <a:pPr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Ä"/>
            </a:pPr>
            <a:r>
              <a:rPr lang="nl-NL">
                <a:solidFill>
                  <a:schemeClr val="tx1"/>
                </a:solidFill>
              </a:rPr>
              <a:t>  U.V.-beständig. </a:t>
            </a:r>
          </a:p>
          <a:p>
            <a:pPr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Ä"/>
            </a:pPr>
            <a:r>
              <a:rPr lang="nl-NL">
                <a:solidFill>
                  <a:schemeClr val="tx1"/>
                </a:solidFill>
              </a:rPr>
              <a:t>  Hygiënisch und beständig gegen Bakteriën.</a:t>
            </a:r>
          </a:p>
          <a:p>
            <a:pPr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Ä"/>
            </a:pPr>
            <a:r>
              <a:rPr lang="nl-NL">
                <a:solidFill>
                  <a:schemeClr val="tx1"/>
                </a:solidFill>
              </a:rPr>
              <a:t>  Lebensmittel zulässig.</a:t>
            </a:r>
          </a:p>
        </p:txBody>
      </p:sp>
      <p:sp>
        <p:nvSpPr>
          <p:cNvPr id="72708" name="AutoShape 5"/>
          <p:cNvSpPr>
            <a:spLocks noChangeArrowheads="1"/>
          </p:cNvSpPr>
          <p:nvPr/>
        </p:nvSpPr>
        <p:spPr bwMode="auto">
          <a:xfrm>
            <a:off x="76200" y="1600200"/>
            <a:ext cx="8991600" cy="609600"/>
          </a:xfrm>
          <a:prstGeom prst="roundRect">
            <a:avLst>
              <a:gd name="adj" fmla="val 7306"/>
            </a:avLst>
          </a:prstGeom>
          <a:gradFill rotWithShape="0">
            <a:gsLst>
              <a:gs pos="0">
                <a:srgbClr val="3365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1F3D97"/>
            </a:prstShdw>
          </a:effectLst>
        </p:spPr>
        <p:txBody>
          <a:bodyPr wrap="none" anchor="ctr"/>
          <a:lstStyle/>
          <a:p>
            <a:endParaRPr lang="sk-SK"/>
          </a:p>
        </p:txBody>
      </p:sp>
      <p:sp>
        <p:nvSpPr>
          <p:cNvPr id="72709" name="Text Box 6"/>
          <p:cNvSpPr txBox="1">
            <a:spLocks noChangeArrowheads="1"/>
          </p:cNvSpPr>
          <p:nvPr/>
        </p:nvSpPr>
        <p:spPr bwMode="auto">
          <a:xfrm>
            <a:off x="228600" y="1600200"/>
            <a:ext cx="86106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2800">
                <a:solidFill>
                  <a:schemeClr val="tx1"/>
                </a:solidFill>
              </a:rPr>
              <a:t>3.</a:t>
            </a:r>
            <a:r>
              <a:rPr lang="nl-NL" sz="2000">
                <a:solidFill>
                  <a:schemeClr val="tx1"/>
                </a:solidFill>
              </a:rPr>
              <a:t>2</a:t>
            </a:r>
            <a:r>
              <a:rPr lang="nl-NL" sz="1800">
                <a:solidFill>
                  <a:schemeClr val="tx1"/>
                </a:solidFill>
              </a:rPr>
              <a:t>.</a:t>
            </a:r>
            <a:r>
              <a:rPr lang="nl-NL" sz="2800">
                <a:solidFill>
                  <a:schemeClr val="tx1"/>
                </a:solidFill>
              </a:rPr>
              <a:t> S</a:t>
            </a:r>
            <a:r>
              <a:rPr lang="nl-NL">
                <a:solidFill>
                  <a:schemeClr val="tx1"/>
                </a:solidFill>
              </a:rPr>
              <a:t>ICHERHEIT</a:t>
            </a:r>
            <a:r>
              <a:rPr lang="nl-NL" sz="2800">
                <a:solidFill>
                  <a:schemeClr val="tx1"/>
                </a:solidFill>
              </a:rPr>
              <a:t> </a:t>
            </a:r>
            <a:r>
              <a:rPr lang="nl-NL" sz="2000">
                <a:solidFill>
                  <a:schemeClr val="tx1"/>
                </a:solidFill>
              </a:rPr>
              <a:t>(2).</a:t>
            </a:r>
            <a:endParaRPr lang="nl-NL" sz="2800">
              <a:solidFill>
                <a:schemeClr val="tx1"/>
              </a:solidFill>
            </a:endParaRP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71438" y="114300"/>
            <a:ext cx="9001125" cy="1257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ORTEILE 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GFK</a:t>
            </a:r>
          </a:p>
          <a:p>
            <a:pPr algn="ctr">
              <a:lnSpc>
                <a:spcPct val="120000"/>
              </a:lnSpc>
              <a:defRPr/>
            </a:pPr>
            <a:r>
              <a:rPr lang="nl-NL" sz="3200">
                <a:solidFill>
                  <a:schemeClr val="tx1"/>
                </a:solidFill>
              </a:rPr>
              <a:t>E</a:t>
            </a:r>
            <a:r>
              <a:rPr lang="nl-NL">
                <a:solidFill>
                  <a:schemeClr val="tx1"/>
                </a:solidFill>
              </a:rPr>
              <a:t>NTSCHEIDENDE</a:t>
            </a:r>
            <a:r>
              <a:rPr lang="nl-NL" sz="3200">
                <a:solidFill>
                  <a:schemeClr val="tx1"/>
                </a:solidFill>
              </a:rPr>
              <a:t> P</a:t>
            </a:r>
            <a:r>
              <a:rPr lang="nl-NL">
                <a:solidFill>
                  <a:schemeClr val="tx1"/>
                </a:solidFill>
              </a:rPr>
              <a:t>RODUKTEIGENSCHAFTEN.</a:t>
            </a:r>
            <a:endParaRPr lang="nl-NL" sz="32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 build="p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AutoShape 3"/>
          <p:cNvSpPr>
            <a:spLocks noChangeArrowheads="1"/>
          </p:cNvSpPr>
          <p:nvPr/>
        </p:nvSpPr>
        <p:spPr bwMode="auto">
          <a:xfrm>
            <a:off x="76200" y="2438400"/>
            <a:ext cx="8991600" cy="4419600"/>
          </a:xfrm>
          <a:prstGeom prst="roundRect">
            <a:avLst>
              <a:gd name="adj" fmla="val 7648"/>
            </a:avLst>
          </a:prstGeom>
          <a:gradFill rotWithShape="0">
            <a:gsLst>
              <a:gs pos="0">
                <a:srgbClr val="3365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1F3D97"/>
            </a:prstShdw>
          </a:effectLst>
        </p:spPr>
        <p:txBody>
          <a:bodyPr wrap="none" anchor="ctr"/>
          <a:lstStyle/>
          <a:p>
            <a:endParaRPr lang="sk-SK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304800" y="2497138"/>
            <a:ext cx="8691563" cy="4360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Ä"/>
            </a:pPr>
            <a:r>
              <a:rPr lang="nl-NL">
                <a:solidFill>
                  <a:schemeClr val="tx1"/>
                </a:solidFill>
              </a:rPr>
              <a:t>  In beiden Richtungen hohe Belastbarkeit.</a:t>
            </a:r>
          </a:p>
          <a:p>
            <a:pPr>
              <a:lnSpc>
                <a:spcPct val="110000"/>
              </a:lnSpc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Ä"/>
            </a:pPr>
            <a:r>
              <a:rPr lang="nl-NL">
                <a:solidFill>
                  <a:schemeClr val="tx1"/>
                </a:solidFill>
              </a:rPr>
              <a:t>  Feuerfreie Installation.</a:t>
            </a:r>
          </a:p>
          <a:p>
            <a:pPr>
              <a:lnSpc>
                <a:spcPct val="110000"/>
              </a:lnSpc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Ä"/>
            </a:pPr>
            <a:r>
              <a:rPr lang="nl-NL">
                <a:solidFill>
                  <a:schemeClr val="tx1"/>
                </a:solidFill>
              </a:rPr>
              <a:t>  Leicht </a:t>
            </a:r>
            <a:r>
              <a:rPr lang="nl-NL" b="0">
                <a:solidFill>
                  <a:schemeClr val="tx1"/>
                </a:solidFill>
              </a:rPr>
              <a:t>(niedrige Installationskosten)</a:t>
            </a:r>
            <a:r>
              <a:rPr lang="nl-NL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10000"/>
              </a:lnSpc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Ä"/>
            </a:pPr>
            <a:r>
              <a:rPr lang="nl-NL">
                <a:solidFill>
                  <a:schemeClr val="tx1"/>
                </a:solidFill>
              </a:rPr>
              <a:t>  Einfache, schnelle, ökonomische Montage,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nl-NL">
                <a:solidFill>
                  <a:schemeClr val="tx1"/>
                </a:solidFill>
              </a:rPr>
              <a:t>     Behandlung, Bearbeitung und Verlegung.</a:t>
            </a:r>
          </a:p>
          <a:p>
            <a:pPr>
              <a:lnSpc>
                <a:spcPct val="110000"/>
              </a:lnSpc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Ä"/>
            </a:pPr>
            <a:r>
              <a:rPr lang="nl-NL">
                <a:solidFill>
                  <a:schemeClr val="tx1"/>
                </a:solidFill>
              </a:rPr>
              <a:t>  Außerst Vielseitige Anwendung.</a:t>
            </a:r>
          </a:p>
          <a:p>
            <a:pPr>
              <a:lnSpc>
                <a:spcPct val="110000"/>
              </a:lnSpc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Ä"/>
            </a:pPr>
            <a:r>
              <a:rPr lang="nl-NL">
                <a:solidFill>
                  <a:schemeClr val="tx1"/>
                </a:solidFill>
              </a:rPr>
              <a:t>  Wartungs- und instandhaltungsfrei.</a:t>
            </a:r>
          </a:p>
          <a:p>
            <a:pPr>
              <a:lnSpc>
                <a:spcPct val="110000"/>
              </a:lnSpc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Ä"/>
            </a:pPr>
            <a:r>
              <a:rPr lang="nl-NL">
                <a:solidFill>
                  <a:schemeClr val="tx1"/>
                </a:solidFill>
              </a:rPr>
              <a:t>  Pflegeleicht.</a:t>
            </a:r>
          </a:p>
        </p:txBody>
      </p:sp>
      <p:sp>
        <p:nvSpPr>
          <p:cNvPr id="73732" name="AutoShape 5"/>
          <p:cNvSpPr>
            <a:spLocks noChangeArrowheads="1"/>
          </p:cNvSpPr>
          <p:nvPr/>
        </p:nvSpPr>
        <p:spPr bwMode="auto">
          <a:xfrm>
            <a:off x="76200" y="1676400"/>
            <a:ext cx="8991600" cy="609600"/>
          </a:xfrm>
          <a:prstGeom prst="roundRect">
            <a:avLst>
              <a:gd name="adj" fmla="val 7306"/>
            </a:avLst>
          </a:prstGeom>
          <a:gradFill rotWithShape="0">
            <a:gsLst>
              <a:gs pos="0">
                <a:srgbClr val="3365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1F3D97"/>
            </a:prstShdw>
          </a:effectLst>
        </p:spPr>
        <p:txBody>
          <a:bodyPr wrap="none" anchor="ctr"/>
          <a:lstStyle/>
          <a:p>
            <a:endParaRPr lang="sk-SK"/>
          </a:p>
        </p:txBody>
      </p:sp>
      <p:sp>
        <p:nvSpPr>
          <p:cNvPr id="73733" name="Text Box 6"/>
          <p:cNvSpPr txBox="1">
            <a:spLocks noChangeArrowheads="1"/>
          </p:cNvSpPr>
          <p:nvPr/>
        </p:nvSpPr>
        <p:spPr bwMode="auto">
          <a:xfrm>
            <a:off x="381000" y="1676400"/>
            <a:ext cx="84582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2800">
                <a:solidFill>
                  <a:schemeClr val="tx1"/>
                </a:solidFill>
              </a:rPr>
              <a:t>3.</a:t>
            </a:r>
            <a:r>
              <a:rPr lang="nl-NL" sz="2000">
                <a:solidFill>
                  <a:schemeClr val="tx1"/>
                </a:solidFill>
              </a:rPr>
              <a:t>3.</a:t>
            </a:r>
            <a:r>
              <a:rPr lang="nl-NL" sz="2800">
                <a:solidFill>
                  <a:schemeClr val="tx1"/>
                </a:solidFill>
              </a:rPr>
              <a:t> A</a:t>
            </a:r>
            <a:r>
              <a:rPr lang="nl-NL">
                <a:solidFill>
                  <a:schemeClr val="tx1"/>
                </a:solidFill>
              </a:rPr>
              <a:t>NWENDUNG</a:t>
            </a:r>
            <a:r>
              <a:rPr lang="nl-NL" sz="2000">
                <a:solidFill>
                  <a:schemeClr val="tx1"/>
                </a:solidFill>
              </a:rPr>
              <a:t> / </a:t>
            </a:r>
            <a:r>
              <a:rPr lang="nl-NL" sz="2800">
                <a:solidFill>
                  <a:schemeClr val="tx1"/>
                </a:solidFill>
              </a:rPr>
              <a:t>V</a:t>
            </a:r>
            <a:r>
              <a:rPr lang="nl-NL">
                <a:solidFill>
                  <a:schemeClr val="tx1"/>
                </a:solidFill>
              </a:rPr>
              <a:t>ERARBEITUNG.</a:t>
            </a:r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71438" y="114300"/>
            <a:ext cx="9001125" cy="1257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ORTEILE 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GFK</a:t>
            </a:r>
          </a:p>
          <a:p>
            <a:pPr algn="ctr">
              <a:lnSpc>
                <a:spcPct val="120000"/>
              </a:lnSpc>
              <a:defRPr/>
            </a:pPr>
            <a:r>
              <a:rPr lang="nl-NL" sz="3200">
                <a:solidFill>
                  <a:schemeClr val="tx1"/>
                </a:solidFill>
              </a:rPr>
              <a:t>E</a:t>
            </a:r>
            <a:r>
              <a:rPr lang="nl-NL">
                <a:solidFill>
                  <a:schemeClr val="tx1"/>
                </a:solidFill>
              </a:rPr>
              <a:t>NTSCHEIDENDE</a:t>
            </a:r>
            <a:r>
              <a:rPr lang="nl-NL" sz="3200">
                <a:solidFill>
                  <a:schemeClr val="tx1"/>
                </a:solidFill>
              </a:rPr>
              <a:t> P</a:t>
            </a:r>
            <a:r>
              <a:rPr lang="nl-NL">
                <a:solidFill>
                  <a:schemeClr val="tx1"/>
                </a:solidFill>
              </a:rPr>
              <a:t>RODUKTEIGENSCHAFTEN.</a:t>
            </a:r>
            <a:endParaRPr lang="nl-NL" sz="32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 build="p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AutoShape 3"/>
          <p:cNvSpPr>
            <a:spLocks noChangeArrowheads="1"/>
          </p:cNvSpPr>
          <p:nvPr/>
        </p:nvSpPr>
        <p:spPr bwMode="auto">
          <a:xfrm>
            <a:off x="76200" y="2895600"/>
            <a:ext cx="8991600" cy="3886200"/>
          </a:xfrm>
          <a:prstGeom prst="roundRect">
            <a:avLst>
              <a:gd name="adj" fmla="val 6606"/>
            </a:avLst>
          </a:prstGeom>
          <a:gradFill rotWithShape="0">
            <a:gsLst>
              <a:gs pos="0">
                <a:srgbClr val="3365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533400" y="3390900"/>
            <a:ext cx="7777163" cy="300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Ä"/>
            </a:pPr>
            <a:r>
              <a:rPr lang="nl-NL" sz="2000">
                <a:solidFill>
                  <a:schemeClr val="tx1"/>
                </a:solidFill>
              </a:rPr>
              <a:t>   </a:t>
            </a:r>
            <a:r>
              <a:rPr lang="nl-NL">
                <a:solidFill>
                  <a:schemeClr val="tx1"/>
                </a:solidFill>
              </a:rPr>
              <a:t>Leichtgewichtig. 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nl-NL" b="0">
                <a:solidFill>
                  <a:schemeClr val="tx1"/>
                </a:solidFill>
              </a:rPr>
              <a:t>     (niedrige Transportkosten).</a:t>
            </a:r>
            <a:endParaRPr lang="nl-NL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Ä"/>
            </a:pPr>
            <a:r>
              <a:rPr lang="nl-NL">
                <a:solidFill>
                  <a:schemeClr val="tx1"/>
                </a:solidFill>
              </a:rPr>
              <a:t>  Kurze Lieferzeit.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Ä"/>
            </a:pPr>
            <a:r>
              <a:rPr lang="nl-NL">
                <a:solidFill>
                  <a:schemeClr val="tx1"/>
                </a:solidFill>
              </a:rPr>
              <a:t>  Einfache Lagerung.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Ä"/>
            </a:pPr>
            <a:r>
              <a:rPr lang="nl-NL">
                <a:solidFill>
                  <a:schemeClr val="tx1"/>
                </a:solidFill>
              </a:rPr>
              <a:t>  Prefabrikationsmöglichkeiten.</a:t>
            </a:r>
          </a:p>
        </p:txBody>
      </p:sp>
      <p:sp>
        <p:nvSpPr>
          <p:cNvPr id="74756" name="AutoShape 5"/>
          <p:cNvSpPr>
            <a:spLocks noChangeArrowheads="1"/>
          </p:cNvSpPr>
          <p:nvPr/>
        </p:nvSpPr>
        <p:spPr bwMode="auto">
          <a:xfrm>
            <a:off x="76200" y="1676400"/>
            <a:ext cx="8991600" cy="987425"/>
          </a:xfrm>
          <a:prstGeom prst="roundRect">
            <a:avLst>
              <a:gd name="adj" fmla="val 6606"/>
            </a:avLst>
          </a:prstGeom>
          <a:gradFill rotWithShape="0">
            <a:gsLst>
              <a:gs pos="0">
                <a:srgbClr val="3365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71438" y="114300"/>
            <a:ext cx="9001125" cy="1257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ORTEILE 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GFK</a:t>
            </a:r>
          </a:p>
          <a:p>
            <a:pPr algn="ctr">
              <a:lnSpc>
                <a:spcPct val="120000"/>
              </a:lnSpc>
              <a:defRPr/>
            </a:pPr>
            <a:r>
              <a:rPr lang="nl-NL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nl-NL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NTSCHEIDENDE</a:t>
            </a:r>
            <a:r>
              <a:rPr lang="nl-NL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</a:t>
            </a:r>
            <a:r>
              <a:rPr lang="nl-NL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RODUKTEIGENSCHAFTEN.</a:t>
            </a:r>
            <a:endParaRPr lang="nl-NL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4758" name="Text Box 7"/>
          <p:cNvSpPr txBox="1">
            <a:spLocks noChangeArrowheads="1"/>
          </p:cNvSpPr>
          <p:nvPr/>
        </p:nvSpPr>
        <p:spPr bwMode="auto">
          <a:xfrm>
            <a:off x="381000" y="1843088"/>
            <a:ext cx="8458200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2800">
                <a:solidFill>
                  <a:schemeClr val="tx1"/>
                </a:solidFill>
              </a:rPr>
              <a:t>3.</a:t>
            </a:r>
            <a:r>
              <a:rPr lang="nl-NL" sz="2000">
                <a:solidFill>
                  <a:schemeClr val="tx1"/>
                </a:solidFill>
              </a:rPr>
              <a:t>4.</a:t>
            </a:r>
            <a:r>
              <a:rPr lang="nl-NL" sz="2800">
                <a:solidFill>
                  <a:schemeClr val="tx1"/>
                </a:solidFill>
              </a:rPr>
              <a:t> L</a:t>
            </a:r>
            <a:r>
              <a:rPr lang="nl-NL">
                <a:solidFill>
                  <a:schemeClr val="tx1"/>
                </a:solidFill>
              </a:rPr>
              <a:t>OGISTIK.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 build="p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AutoShape 3"/>
          <p:cNvSpPr>
            <a:spLocks noChangeArrowheads="1"/>
          </p:cNvSpPr>
          <p:nvPr/>
        </p:nvSpPr>
        <p:spPr bwMode="auto">
          <a:xfrm>
            <a:off x="76200" y="2819400"/>
            <a:ext cx="8991600" cy="3962400"/>
          </a:xfrm>
          <a:prstGeom prst="roundRect">
            <a:avLst>
              <a:gd name="adj" fmla="val 5565"/>
            </a:avLst>
          </a:prstGeom>
          <a:gradFill rotWithShape="0">
            <a:gsLst>
              <a:gs pos="0">
                <a:srgbClr val="3365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381000" y="3173413"/>
            <a:ext cx="7929563" cy="2389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Ä"/>
            </a:pPr>
            <a:r>
              <a:rPr lang="nl-NL" sz="2000">
                <a:solidFill>
                  <a:schemeClr val="tx1"/>
                </a:solidFill>
              </a:rPr>
              <a:t>   </a:t>
            </a:r>
            <a:r>
              <a:rPr lang="nl-NL">
                <a:solidFill>
                  <a:schemeClr val="tx1"/>
                </a:solidFill>
              </a:rPr>
              <a:t>Hoher Lauf- und Stehkomfort. 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Ä"/>
            </a:pPr>
            <a:r>
              <a:rPr lang="nl-NL">
                <a:solidFill>
                  <a:schemeClr val="tx1"/>
                </a:solidFill>
              </a:rPr>
              <a:t>  Stoßabsorptionsfähigkeit.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Ä"/>
            </a:pPr>
            <a:r>
              <a:rPr lang="nl-NL">
                <a:solidFill>
                  <a:schemeClr val="tx1"/>
                </a:solidFill>
              </a:rPr>
              <a:t>  Schalldämmend.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Ä"/>
            </a:pPr>
            <a:r>
              <a:rPr lang="nl-NL">
                <a:solidFill>
                  <a:schemeClr val="tx1"/>
                </a:solidFill>
              </a:rPr>
              <a:t>  Leicht </a:t>
            </a:r>
            <a:r>
              <a:rPr lang="nl-NL" b="0">
                <a:solidFill>
                  <a:schemeClr val="tx1"/>
                </a:solidFill>
              </a:rPr>
              <a:t>(Heben)</a:t>
            </a:r>
            <a:r>
              <a:rPr lang="nl-NL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5780" name="AutoShape 5"/>
          <p:cNvSpPr>
            <a:spLocks noChangeArrowheads="1"/>
          </p:cNvSpPr>
          <p:nvPr/>
        </p:nvSpPr>
        <p:spPr bwMode="auto">
          <a:xfrm>
            <a:off x="76200" y="1676400"/>
            <a:ext cx="8991600" cy="987425"/>
          </a:xfrm>
          <a:prstGeom prst="roundRect">
            <a:avLst>
              <a:gd name="adj" fmla="val 6606"/>
            </a:avLst>
          </a:prstGeom>
          <a:gradFill rotWithShape="0">
            <a:gsLst>
              <a:gs pos="0">
                <a:srgbClr val="3365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75781" name="Text Box 6"/>
          <p:cNvSpPr txBox="1">
            <a:spLocks noChangeArrowheads="1"/>
          </p:cNvSpPr>
          <p:nvPr/>
        </p:nvSpPr>
        <p:spPr bwMode="auto">
          <a:xfrm>
            <a:off x="381000" y="1843088"/>
            <a:ext cx="8458200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2800">
                <a:solidFill>
                  <a:schemeClr val="tx1"/>
                </a:solidFill>
              </a:rPr>
              <a:t>3.</a:t>
            </a:r>
            <a:r>
              <a:rPr lang="nl-NL" sz="2000">
                <a:solidFill>
                  <a:schemeClr val="tx1"/>
                </a:solidFill>
              </a:rPr>
              <a:t>5.</a:t>
            </a:r>
            <a:r>
              <a:rPr lang="nl-NL" sz="2800">
                <a:solidFill>
                  <a:schemeClr val="tx1"/>
                </a:solidFill>
              </a:rPr>
              <a:t> L</a:t>
            </a:r>
            <a:r>
              <a:rPr lang="nl-NL">
                <a:solidFill>
                  <a:schemeClr val="tx1"/>
                </a:solidFill>
              </a:rPr>
              <a:t>OGISTIK.</a:t>
            </a:r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71438" y="114300"/>
            <a:ext cx="9001125" cy="1257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ORTEILE 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GFK</a:t>
            </a:r>
          </a:p>
          <a:p>
            <a:pPr algn="ctr">
              <a:lnSpc>
                <a:spcPct val="120000"/>
              </a:lnSpc>
              <a:defRPr/>
            </a:pPr>
            <a:r>
              <a:rPr lang="nl-NL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nl-NL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NTSCHEIDENDE</a:t>
            </a:r>
            <a:r>
              <a:rPr lang="nl-NL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</a:t>
            </a:r>
            <a:r>
              <a:rPr lang="nl-NL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RODUKTEIGENSCHAFTEN.</a:t>
            </a:r>
            <a:endParaRPr lang="nl-NL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 build="p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AutoShape 3"/>
          <p:cNvSpPr>
            <a:spLocks noChangeArrowheads="1"/>
          </p:cNvSpPr>
          <p:nvPr/>
        </p:nvSpPr>
        <p:spPr bwMode="auto">
          <a:xfrm>
            <a:off x="76200" y="2819400"/>
            <a:ext cx="8991600" cy="3962400"/>
          </a:xfrm>
          <a:prstGeom prst="roundRect">
            <a:avLst>
              <a:gd name="adj" fmla="val 7306"/>
            </a:avLst>
          </a:prstGeom>
          <a:gradFill rotWithShape="0">
            <a:gsLst>
              <a:gs pos="0">
                <a:srgbClr val="3365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381000" y="3138488"/>
            <a:ext cx="8462963" cy="3338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Ä"/>
            </a:pPr>
            <a:r>
              <a:rPr lang="nl-NL" sz="2000">
                <a:solidFill>
                  <a:schemeClr val="tx1"/>
                </a:solidFill>
              </a:rPr>
              <a:t>   </a:t>
            </a:r>
            <a:r>
              <a:rPr lang="nl-NL">
                <a:solidFill>
                  <a:schemeClr val="tx1"/>
                </a:solidFill>
              </a:rPr>
              <a:t>Einfaches anpassen an schwierige Formen.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nl-NL">
                <a:solidFill>
                  <a:schemeClr val="tx1"/>
                </a:solidFill>
              </a:rPr>
              <a:t>     </a:t>
            </a:r>
            <a:r>
              <a:rPr lang="nl-NL" b="0">
                <a:solidFill>
                  <a:schemeClr val="tx1"/>
                </a:solidFill>
              </a:rPr>
              <a:t>(Besonders geeignet wenn Rohrdurchführungen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nl-NL" b="0">
                <a:solidFill>
                  <a:schemeClr val="tx1"/>
                </a:solidFill>
              </a:rPr>
              <a:t>      erforderlich sind).</a:t>
            </a:r>
            <a:endParaRPr lang="nl-NL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Ä"/>
            </a:pPr>
            <a:r>
              <a:rPr lang="nl-NL">
                <a:solidFill>
                  <a:schemeClr val="tx1"/>
                </a:solidFill>
              </a:rPr>
              <a:t>  Einfärbung.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Ä"/>
            </a:pPr>
            <a:r>
              <a:rPr lang="nl-NL">
                <a:solidFill>
                  <a:schemeClr val="tx1"/>
                </a:solidFill>
              </a:rPr>
              <a:t>  Kein Rostflecken (z.B. auf Beton).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Ä"/>
            </a:pPr>
            <a:r>
              <a:rPr lang="nl-NL">
                <a:solidFill>
                  <a:schemeClr val="tx1"/>
                </a:solidFill>
              </a:rPr>
              <a:t>  Allgemein gutes Aussehen/Attraktiv.</a:t>
            </a: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71438" y="114300"/>
            <a:ext cx="9001125" cy="1257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ORTEILE 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GFK</a:t>
            </a:r>
          </a:p>
          <a:p>
            <a:pPr algn="ctr">
              <a:lnSpc>
                <a:spcPct val="120000"/>
              </a:lnSpc>
              <a:defRPr/>
            </a:pPr>
            <a:r>
              <a:rPr lang="nl-NL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nl-NL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NTSCHEIDENDE</a:t>
            </a:r>
            <a:r>
              <a:rPr lang="nl-NL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</a:t>
            </a:r>
            <a:r>
              <a:rPr lang="nl-NL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RODUKTEIGENSCHAFTEN.</a:t>
            </a:r>
            <a:endParaRPr lang="nl-NL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6805" name="AutoShape 6"/>
          <p:cNvSpPr>
            <a:spLocks noChangeArrowheads="1"/>
          </p:cNvSpPr>
          <p:nvPr/>
        </p:nvSpPr>
        <p:spPr bwMode="auto">
          <a:xfrm>
            <a:off x="76200" y="1676400"/>
            <a:ext cx="8991600" cy="987425"/>
          </a:xfrm>
          <a:prstGeom prst="roundRect">
            <a:avLst>
              <a:gd name="adj" fmla="val 6606"/>
            </a:avLst>
          </a:prstGeom>
          <a:gradFill rotWithShape="0">
            <a:gsLst>
              <a:gs pos="0">
                <a:srgbClr val="3365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76806" name="Text Box 7"/>
          <p:cNvSpPr txBox="1">
            <a:spLocks noChangeArrowheads="1"/>
          </p:cNvSpPr>
          <p:nvPr/>
        </p:nvSpPr>
        <p:spPr bwMode="auto">
          <a:xfrm>
            <a:off x="381000" y="1843088"/>
            <a:ext cx="8458200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2800">
                <a:solidFill>
                  <a:schemeClr val="tx1"/>
                </a:solidFill>
              </a:rPr>
              <a:t>3.</a:t>
            </a:r>
            <a:r>
              <a:rPr lang="nl-NL" sz="2000">
                <a:solidFill>
                  <a:schemeClr val="tx1"/>
                </a:solidFill>
              </a:rPr>
              <a:t>6.</a:t>
            </a:r>
            <a:r>
              <a:rPr lang="nl-NL" sz="2800">
                <a:solidFill>
                  <a:schemeClr val="tx1"/>
                </a:solidFill>
              </a:rPr>
              <a:t> Ä</a:t>
            </a:r>
            <a:r>
              <a:rPr lang="nl-NL">
                <a:solidFill>
                  <a:schemeClr val="tx1"/>
                </a:solidFill>
              </a:rPr>
              <a:t>STETISCH.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 build="p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AutoShape 2"/>
          <p:cNvSpPr>
            <a:spLocks noChangeArrowheads="1"/>
          </p:cNvSpPr>
          <p:nvPr/>
        </p:nvSpPr>
        <p:spPr bwMode="auto">
          <a:xfrm>
            <a:off x="82550" y="1758950"/>
            <a:ext cx="8978900" cy="4940300"/>
          </a:xfrm>
          <a:prstGeom prst="roundRect">
            <a:avLst>
              <a:gd name="adj" fmla="val 6426"/>
            </a:avLst>
          </a:prstGeom>
          <a:gradFill rotWithShape="0">
            <a:gsLst>
              <a:gs pos="0">
                <a:srgbClr val="114F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0A2F97"/>
            </a:prstShdw>
          </a:effectLst>
        </p:spPr>
        <p:txBody>
          <a:bodyPr wrap="none" anchor="ctr"/>
          <a:lstStyle/>
          <a:p>
            <a:endParaRPr lang="sk-SK"/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-4763" y="250825"/>
            <a:ext cx="9001126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nl-NL" sz="3200">
                <a:solidFill>
                  <a:srgbClr val="CECEC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 B</a:t>
            </a:r>
            <a:r>
              <a:rPr lang="nl-NL" sz="2800">
                <a:solidFill>
                  <a:srgbClr val="CECEC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EREICH</a:t>
            </a:r>
            <a:r>
              <a:rPr lang="nl-NL" sz="3200">
                <a:solidFill>
                  <a:srgbClr val="CECEC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GFK K</a:t>
            </a:r>
            <a:r>
              <a:rPr lang="nl-NL" sz="2800">
                <a:solidFill>
                  <a:srgbClr val="CECEC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ONSTRUKTIONSSYSTEME.</a:t>
            </a: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3255963" y="879475"/>
            <a:ext cx="2832100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800">
                <a:solidFill>
                  <a:schemeClr val="tx1"/>
                </a:solidFill>
              </a:rPr>
              <a:t>4.</a:t>
            </a:r>
            <a:r>
              <a:rPr lang="nl-NL" sz="2000">
                <a:solidFill>
                  <a:schemeClr val="tx1"/>
                </a:solidFill>
              </a:rPr>
              <a:t>1.</a:t>
            </a:r>
            <a:r>
              <a:rPr lang="nl-NL" sz="3200">
                <a:solidFill>
                  <a:schemeClr val="tx1"/>
                </a:solidFill>
              </a:rPr>
              <a:t> I</a:t>
            </a:r>
            <a:r>
              <a:rPr lang="nl-NL" sz="2800">
                <a:solidFill>
                  <a:schemeClr val="tx1"/>
                </a:solidFill>
              </a:rPr>
              <a:t>NDUSTRIE.</a:t>
            </a:r>
          </a:p>
        </p:txBody>
      </p:sp>
      <p:sp>
        <p:nvSpPr>
          <p:cNvPr id="77829" name="AutoShape 5"/>
          <p:cNvSpPr>
            <a:spLocks noChangeArrowheads="1"/>
          </p:cNvSpPr>
          <p:nvPr/>
        </p:nvSpPr>
        <p:spPr bwMode="auto">
          <a:xfrm>
            <a:off x="768350" y="2063750"/>
            <a:ext cx="463550" cy="292100"/>
          </a:xfrm>
          <a:prstGeom prst="rightArrow">
            <a:avLst>
              <a:gd name="adj1" fmla="val 50000"/>
              <a:gd name="adj2" fmla="val 84865"/>
            </a:avLst>
          </a:prstGeom>
          <a:solidFill>
            <a:srgbClr val="EAEC5E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8C8E38"/>
            </a:prstShdw>
          </a:effectLst>
        </p:spPr>
        <p:txBody>
          <a:bodyPr wrap="none" anchor="ctr"/>
          <a:lstStyle/>
          <a:p>
            <a:endParaRPr lang="sk-SK"/>
          </a:p>
        </p:txBody>
      </p:sp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1503363" y="1990725"/>
            <a:ext cx="6927850" cy="4911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800">
                <a:solidFill>
                  <a:schemeClr val="tx1"/>
                </a:solidFill>
              </a:rPr>
              <a:t>C</a:t>
            </a:r>
            <a:r>
              <a:rPr lang="nl-NL">
                <a:solidFill>
                  <a:schemeClr val="tx1"/>
                </a:solidFill>
              </a:rPr>
              <a:t>HEMISCHE</a:t>
            </a:r>
            <a:r>
              <a:rPr lang="nl-NL" sz="2800">
                <a:solidFill>
                  <a:schemeClr val="tx1"/>
                </a:solidFill>
              </a:rPr>
              <a:t> I</a:t>
            </a:r>
            <a:r>
              <a:rPr lang="nl-NL">
                <a:solidFill>
                  <a:schemeClr val="tx1"/>
                </a:solidFill>
              </a:rPr>
              <a:t>NDUSTRIE.</a:t>
            </a:r>
            <a:endParaRPr lang="nl-NL" sz="280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r>
              <a:rPr lang="nl-NL" sz="2800">
                <a:solidFill>
                  <a:schemeClr val="tx1"/>
                </a:solidFill>
              </a:rPr>
              <a:t>P</a:t>
            </a:r>
            <a:r>
              <a:rPr lang="nl-NL">
                <a:solidFill>
                  <a:schemeClr val="tx1"/>
                </a:solidFill>
              </a:rPr>
              <a:t>HARMAZEUTISCHE </a:t>
            </a:r>
            <a:r>
              <a:rPr lang="nl-NL" sz="2800">
                <a:solidFill>
                  <a:schemeClr val="tx1"/>
                </a:solidFill>
              </a:rPr>
              <a:t>I</a:t>
            </a:r>
            <a:r>
              <a:rPr lang="nl-NL">
                <a:solidFill>
                  <a:schemeClr val="tx1"/>
                </a:solidFill>
              </a:rPr>
              <a:t>NDUSTRIE.</a:t>
            </a:r>
            <a:endParaRPr lang="nl-NL" sz="280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r>
              <a:rPr lang="nl-NL" sz="2800">
                <a:solidFill>
                  <a:schemeClr val="tx1"/>
                </a:solidFill>
              </a:rPr>
              <a:t>F</a:t>
            </a:r>
            <a:r>
              <a:rPr lang="nl-NL">
                <a:solidFill>
                  <a:schemeClr val="tx1"/>
                </a:solidFill>
              </a:rPr>
              <a:t>AHRZEUGBAU.</a:t>
            </a:r>
          </a:p>
          <a:p>
            <a:pPr>
              <a:spcBef>
                <a:spcPct val="50000"/>
              </a:spcBef>
            </a:pPr>
            <a:r>
              <a:rPr lang="nl-NL" sz="2800">
                <a:solidFill>
                  <a:schemeClr val="tx1"/>
                </a:solidFill>
              </a:rPr>
              <a:t>L</a:t>
            </a:r>
            <a:r>
              <a:rPr lang="nl-NL">
                <a:solidFill>
                  <a:schemeClr val="tx1"/>
                </a:solidFill>
              </a:rPr>
              <a:t>UFTFAHRT.</a:t>
            </a:r>
          </a:p>
          <a:p>
            <a:pPr>
              <a:spcBef>
                <a:spcPct val="50000"/>
              </a:spcBef>
            </a:pPr>
            <a:r>
              <a:rPr lang="nl-NL" sz="2800">
                <a:solidFill>
                  <a:schemeClr val="tx1"/>
                </a:solidFill>
              </a:rPr>
              <a:t>L</a:t>
            </a:r>
            <a:r>
              <a:rPr lang="nl-NL">
                <a:solidFill>
                  <a:schemeClr val="tx1"/>
                </a:solidFill>
              </a:rPr>
              <a:t>EBENSMITTEL</a:t>
            </a:r>
            <a:r>
              <a:rPr lang="nl-NL" sz="2000">
                <a:solidFill>
                  <a:schemeClr val="tx1"/>
                </a:solidFill>
              </a:rPr>
              <a:t> </a:t>
            </a:r>
            <a:r>
              <a:rPr lang="nl-NL">
                <a:solidFill>
                  <a:schemeClr val="tx1"/>
                </a:solidFill>
              </a:rPr>
              <a:t>UND</a:t>
            </a:r>
            <a:r>
              <a:rPr lang="nl-NL" sz="2000">
                <a:solidFill>
                  <a:schemeClr val="tx1"/>
                </a:solidFill>
              </a:rPr>
              <a:t> </a:t>
            </a:r>
            <a:r>
              <a:rPr lang="nl-NL" sz="2800">
                <a:solidFill>
                  <a:schemeClr val="tx1"/>
                </a:solidFill>
              </a:rPr>
              <a:t>G</a:t>
            </a:r>
            <a:r>
              <a:rPr lang="nl-NL">
                <a:solidFill>
                  <a:schemeClr val="tx1"/>
                </a:solidFill>
              </a:rPr>
              <a:t>ETRÄNKE </a:t>
            </a:r>
            <a:r>
              <a:rPr lang="nl-NL" sz="2800">
                <a:solidFill>
                  <a:schemeClr val="tx1"/>
                </a:solidFill>
              </a:rPr>
              <a:t>I</a:t>
            </a:r>
            <a:r>
              <a:rPr lang="nl-NL">
                <a:solidFill>
                  <a:schemeClr val="tx1"/>
                </a:solidFill>
              </a:rPr>
              <a:t>NDUSTRIE.</a:t>
            </a:r>
          </a:p>
          <a:p>
            <a:pPr>
              <a:spcBef>
                <a:spcPct val="50000"/>
              </a:spcBef>
            </a:pPr>
            <a:r>
              <a:rPr lang="nl-NL" sz="2800">
                <a:solidFill>
                  <a:schemeClr val="tx1"/>
                </a:solidFill>
              </a:rPr>
              <a:t>P</a:t>
            </a:r>
            <a:r>
              <a:rPr lang="nl-NL">
                <a:solidFill>
                  <a:schemeClr val="tx1"/>
                </a:solidFill>
              </a:rPr>
              <a:t>APIERINDUSTRIE.</a:t>
            </a:r>
          </a:p>
          <a:p>
            <a:pPr>
              <a:spcBef>
                <a:spcPct val="50000"/>
              </a:spcBef>
            </a:pPr>
            <a:r>
              <a:rPr lang="nl-NL" sz="2800">
                <a:solidFill>
                  <a:schemeClr val="tx1"/>
                </a:solidFill>
              </a:rPr>
              <a:t>K</a:t>
            </a:r>
            <a:r>
              <a:rPr lang="nl-NL">
                <a:solidFill>
                  <a:schemeClr val="tx1"/>
                </a:solidFill>
              </a:rPr>
              <a:t>UNSTSTOFF</a:t>
            </a:r>
            <a:r>
              <a:rPr lang="nl-NL" sz="2800">
                <a:solidFill>
                  <a:schemeClr val="tx1"/>
                </a:solidFill>
              </a:rPr>
              <a:t> </a:t>
            </a:r>
            <a:r>
              <a:rPr lang="nl-NL">
                <a:solidFill>
                  <a:schemeClr val="tx1"/>
                </a:solidFill>
              </a:rPr>
              <a:t>UND</a:t>
            </a:r>
            <a:r>
              <a:rPr lang="nl-NL" sz="2800">
                <a:solidFill>
                  <a:schemeClr val="tx1"/>
                </a:solidFill>
              </a:rPr>
              <a:t> G</a:t>
            </a:r>
            <a:r>
              <a:rPr lang="nl-NL">
                <a:solidFill>
                  <a:schemeClr val="tx1"/>
                </a:solidFill>
              </a:rPr>
              <a:t>UMMI</a:t>
            </a:r>
            <a:r>
              <a:rPr lang="nl-NL" sz="2800">
                <a:solidFill>
                  <a:schemeClr val="tx1"/>
                </a:solidFill>
              </a:rPr>
              <a:t> I</a:t>
            </a:r>
            <a:r>
              <a:rPr lang="nl-NL">
                <a:solidFill>
                  <a:schemeClr val="tx1"/>
                </a:solidFill>
              </a:rPr>
              <a:t>NDUSTRIE.</a:t>
            </a:r>
          </a:p>
          <a:p>
            <a:pPr eaLnBrk="1" hangingPunct="1">
              <a:spcBef>
                <a:spcPct val="50000"/>
              </a:spcBef>
            </a:pPr>
            <a:endParaRPr lang="nl-NL">
              <a:solidFill>
                <a:schemeClr val="tx1"/>
              </a:solidFill>
            </a:endParaRPr>
          </a:p>
        </p:txBody>
      </p:sp>
      <p:sp>
        <p:nvSpPr>
          <p:cNvPr id="77831" name="AutoShape 7"/>
          <p:cNvSpPr>
            <a:spLocks noChangeArrowheads="1"/>
          </p:cNvSpPr>
          <p:nvPr/>
        </p:nvSpPr>
        <p:spPr bwMode="auto">
          <a:xfrm>
            <a:off x="768350" y="2749550"/>
            <a:ext cx="463550" cy="292100"/>
          </a:xfrm>
          <a:prstGeom prst="rightArrow">
            <a:avLst>
              <a:gd name="adj1" fmla="val 50000"/>
              <a:gd name="adj2" fmla="val 84865"/>
            </a:avLst>
          </a:prstGeom>
          <a:solidFill>
            <a:srgbClr val="EAEC5E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8C8E38"/>
            </a:prstShdw>
          </a:effectLst>
        </p:spPr>
        <p:txBody>
          <a:bodyPr wrap="none" anchor="ctr"/>
          <a:lstStyle/>
          <a:p>
            <a:endParaRPr lang="sk-SK"/>
          </a:p>
        </p:txBody>
      </p:sp>
      <p:sp>
        <p:nvSpPr>
          <p:cNvPr id="77832" name="AutoShape 8"/>
          <p:cNvSpPr>
            <a:spLocks noChangeArrowheads="1"/>
          </p:cNvSpPr>
          <p:nvPr/>
        </p:nvSpPr>
        <p:spPr bwMode="auto">
          <a:xfrm>
            <a:off x="768350" y="3359150"/>
            <a:ext cx="463550" cy="292100"/>
          </a:xfrm>
          <a:prstGeom prst="rightArrow">
            <a:avLst>
              <a:gd name="adj1" fmla="val 50000"/>
              <a:gd name="adj2" fmla="val 84865"/>
            </a:avLst>
          </a:prstGeom>
          <a:solidFill>
            <a:srgbClr val="EAEC5E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8C8E38"/>
            </a:prstShdw>
          </a:effectLst>
        </p:spPr>
        <p:txBody>
          <a:bodyPr wrap="none" anchor="ctr"/>
          <a:lstStyle/>
          <a:p>
            <a:endParaRPr lang="sk-SK"/>
          </a:p>
        </p:txBody>
      </p:sp>
      <p:sp>
        <p:nvSpPr>
          <p:cNvPr id="77833" name="AutoShape 9"/>
          <p:cNvSpPr>
            <a:spLocks noChangeArrowheads="1"/>
          </p:cNvSpPr>
          <p:nvPr/>
        </p:nvSpPr>
        <p:spPr bwMode="auto">
          <a:xfrm>
            <a:off x="768350" y="4044950"/>
            <a:ext cx="463550" cy="292100"/>
          </a:xfrm>
          <a:prstGeom prst="rightArrow">
            <a:avLst>
              <a:gd name="adj1" fmla="val 50000"/>
              <a:gd name="adj2" fmla="val 84865"/>
            </a:avLst>
          </a:prstGeom>
          <a:solidFill>
            <a:srgbClr val="EAEC5E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8C8E38"/>
            </a:prstShdw>
          </a:effectLst>
        </p:spPr>
        <p:txBody>
          <a:bodyPr wrap="none" anchor="ctr"/>
          <a:lstStyle/>
          <a:p>
            <a:endParaRPr lang="sk-SK"/>
          </a:p>
        </p:txBody>
      </p:sp>
      <p:sp>
        <p:nvSpPr>
          <p:cNvPr id="77834" name="AutoShape 10"/>
          <p:cNvSpPr>
            <a:spLocks noChangeArrowheads="1"/>
          </p:cNvSpPr>
          <p:nvPr/>
        </p:nvSpPr>
        <p:spPr bwMode="auto">
          <a:xfrm>
            <a:off x="768350" y="4654550"/>
            <a:ext cx="463550" cy="292100"/>
          </a:xfrm>
          <a:prstGeom prst="rightArrow">
            <a:avLst>
              <a:gd name="adj1" fmla="val 50000"/>
              <a:gd name="adj2" fmla="val 84865"/>
            </a:avLst>
          </a:prstGeom>
          <a:solidFill>
            <a:srgbClr val="EAEC5E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8C8E38"/>
            </a:prstShdw>
          </a:effectLst>
        </p:spPr>
        <p:txBody>
          <a:bodyPr wrap="none" anchor="ctr"/>
          <a:lstStyle/>
          <a:p>
            <a:endParaRPr lang="sk-SK"/>
          </a:p>
        </p:txBody>
      </p:sp>
      <p:sp>
        <p:nvSpPr>
          <p:cNvPr id="77835" name="AutoShape 11"/>
          <p:cNvSpPr>
            <a:spLocks noChangeArrowheads="1"/>
          </p:cNvSpPr>
          <p:nvPr/>
        </p:nvSpPr>
        <p:spPr bwMode="auto">
          <a:xfrm>
            <a:off x="768350" y="5340350"/>
            <a:ext cx="463550" cy="292100"/>
          </a:xfrm>
          <a:prstGeom prst="rightArrow">
            <a:avLst>
              <a:gd name="adj1" fmla="val 50000"/>
              <a:gd name="adj2" fmla="val 84865"/>
            </a:avLst>
          </a:prstGeom>
          <a:solidFill>
            <a:srgbClr val="EAEC5E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8C8E38"/>
            </a:prstShdw>
          </a:effectLst>
        </p:spPr>
        <p:txBody>
          <a:bodyPr wrap="none" anchor="ctr"/>
          <a:lstStyle/>
          <a:p>
            <a:endParaRPr lang="sk-SK"/>
          </a:p>
        </p:txBody>
      </p:sp>
      <p:sp>
        <p:nvSpPr>
          <p:cNvPr id="77836" name="AutoShape 12"/>
          <p:cNvSpPr>
            <a:spLocks noChangeArrowheads="1"/>
          </p:cNvSpPr>
          <p:nvPr/>
        </p:nvSpPr>
        <p:spPr bwMode="auto">
          <a:xfrm>
            <a:off x="768350" y="5949950"/>
            <a:ext cx="463550" cy="292100"/>
          </a:xfrm>
          <a:prstGeom prst="rightArrow">
            <a:avLst>
              <a:gd name="adj1" fmla="val 50000"/>
              <a:gd name="adj2" fmla="val 84865"/>
            </a:avLst>
          </a:prstGeom>
          <a:solidFill>
            <a:srgbClr val="EAEC5E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8C8E38"/>
            </a:prstShdw>
          </a:effec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6" grpId="0" build="p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AutoShape 2"/>
          <p:cNvSpPr>
            <a:spLocks noChangeArrowheads="1"/>
          </p:cNvSpPr>
          <p:nvPr/>
        </p:nvSpPr>
        <p:spPr bwMode="auto">
          <a:xfrm>
            <a:off x="82550" y="1758950"/>
            <a:ext cx="8978900" cy="4940300"/>
          </a:xfrm>
          <a:prstGeom prst="roundRect">
            <a:avLst>
              <a:gd name="adj" fmla="val 5333"/>
            </a:avLst>
          </a:prstGeom>
          <a:gradFill rotWithShape="0">
            <a:gsLst>
              <a:gs pos="0">
                <a:srgbClr val="114F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0A2F97"/>
            </a:prstShdw>
          </a:effectLst>
        </p:spPr>
        <p:txBody>
          <a:bodyPr wrap="none" anchor="ctr"/>
          <a:lstStyle/>
          <a:p>
            <a:endParaRPr lang="sk-SK"/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-4763" y="174625"/>
            <a:ext cx="9001126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nl-NL" sz="3200">
                <a:solidFill>
                  <a:srgbClr val="CECEC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B</a:t>
            </a:r>
            <a:r>
              <a:rPr lang="nl-NL" sz="2800">
                <a:solidFill>
                  <a:srgbClr val="CECEC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EREICH</a:t>
            </a:r>
            <a:r>
              <a:rPr lang="nl-NL" sz="3200">
                <a:solidFill>
                  <a:srgbClr val="CECEC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GFK K</a:t>
            </a:r>
            <a:r>
              <a:rPr lang="nl-NL" sz="2800">
                <a:solidFill>
                  <a:srgbClr val="CECEC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ONSTRUKTIONSSYSTEME.</a:t>
            </a: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-4763" y="803275"/>
            <a:ext cx="9077326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2800">
                <a:solidFill>
                  <a:schemeClr val="tx1"/>
                </a:solidFill>
              </a:rPr>
              <a:t>4.</a:t>
            </a:r>
            <a:r>
              <a:rPr lang="nl-NL" sz="2000">
                <a:solidFill>
                  <a:schemeClr val="tx1"/>
                </a:solidFill>
              </a:rPr>
              <a:t>2.</a:t>
            </a:r>
            <a:r>
              <a:rPr lang="nl-NL" sz="3200">
                <a:solidFill>
                  <a:schemeClr val="tx1"/>
                </a:solidFill>
              </a:rPr>
              <a:t> D</a:t>
            </a:r>
            <a:r>
              <a:rPr lang="nl-NL" sz="2800">
                <a:solidFill>
                  <a:schemeClr val="tx1"/>
                </a:solidFill>
              </a:rPr>
              <a:t>IENSTEN UND </a:t>
            </a:r>
            <a:r>
              <a:rPr lang="nl-NL" sz="3200">
                <a:solidFill>
                  <a:schemeClr val="tx1"/>
                </a:solidFill>
              </a:rPr>
              <a:t>Ü</a:t>
            </a:r>
            <a:r>
              <a:rPr lang="nl-NL" sz="2800">
                <a:solidFill>
                  <a:schemeClr val="tx1"/>
                </a:solidFill>
              </a:rPr>
              <a:t>BRIGE.</a:t>
            </a:r>
          </a:p>
        </p:txBody>
      </p:sp>
      <p:sp>
        <p:nvSpPr>
          <p:cNvPr id="78853" name="AutoShape 5"/>
          <p:cNvSpPr>
            <a:spLocks noChangeArrowheads="1"/>
          </p:cNvSpPr>
          <p:nvPr/>
        </p:nvSpPr>
        <p:spPr bwMode="auto">
          <a:xfrm>
            <a:off x="768350" y="2063750"/>
            <a:ext cx="463550" cy="292100"/>
          </a:xfrm>
          <a:prstGeom prst="rightArrow">
            <a:avLst>
              <a:gd name="adj1" fmla="val 50000"/>
              <a:gd name="adj2" fmla="val 84865"/>
            </a:avLst>
          </a:prstGeom>
          <a:solidFill>
            <a:srgbClr val="EAEC5E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8C8E38"/>
            </a:prstShdw>
          </a:effectLst>
        </p:spPr>
        <p:txBody>
          <a:bodyPr wrap="none" anchor="ctr"/>
          <a:lstStyle/>
          <a:p>
            <a:endParaRPr lang="sk-SK"/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1503363" y="1990725"/>
            <a:ext cx="7037387" cy="4364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800">
                <a:solidFill>
                  <a:schemeClr val="tx1"/>
                </a:solidFill>
              </a:rPr>
              <a:t>Ö</a:t>
            </a:r>
            <a:r>
              <a:rPr lang="nl-NL">
                <a:solidFill>
                  <a:schemeClr val="tx1"/>
                </a:solidFill>
              </a:rPr>
              <a:t>L</a:t>
            </a:r>
            <a:r>
              <a:rPr lang="nl-NL" sz="2000">
                <a:solidFill>
                  <a:schemeClr val="tx1"/>
                </a:solidFill>
              </a:rPr>
              <a:t> </a:t>
            </a:r>
            <a:r>
              <a:rPr lang="nl-NL">
                <a:solidFill>
                  <a:schemeClr val="tx1"/>
                </a:solidFill>
              </a:rPr>
              <a:t>UND </a:t>
            </a:r>
            <a:r>
              <a:rPr lang="nl-NL" sz="2800">
                <a:solidFill>
                  <a:schemeClr val="tx1"/>
                </a:solidFill>
              </a:rPr>
              <a:t>G</a:t>
            </a:r>
            <a:r>
              <a:rPr lang="nl-NL">
                <a:solidFill>
                  <a:schemeClr val="tx1"/>
                </a:solidFill>
              </a:rPr>
              <a:t>AS / </a:t>
            </a:r>
            <a:r>
              <a:rPr lang="nl-NL" sz="2800">
                <a:solidFill>
                  <a:schemeClr val="tx1"/>
                </a:solidFill>
              </a:rPr>
              <a:t>O</a:t>
            </a:r>
            <a:r>
              <a:rPr lang="nl-NL">
                <a:solidFill>
                  <a:schemeClr val="tx1"/>
                </a:solidFill>
              </a:rPr>
              <a:t>FFSHORE.</a:t>
            </a:r>
            <a:endParaRPr lang="nl-NL" sz="280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r>
              <a:rPr lang="nl-NL" sz="2800">
                <a:solidFill>
                  <a:schemeClr val="tx1"/>
                </a:solidFill>
              </a:rPr>
              <a:t>T</a:t>
            </a:r>
            <a:r>
              <a:rPr lang="nl-NL">
                <a:solidFill>
                  <a:schemeClr val="tx1"/>
                </a:solidFill>
              </a:rPr>
              <a:t>RINKWASSER </a:t>
            </a:r>
            <a:r>
              <a:rPr lang="nl-NL" sz="2800">
                <a:solidFill>
                  <a:schemeClr val="tx1"/>
                </a:solidFill>
              </a:rPr>
              <a:t>/ A</a:t>
            </a:r>
            <a:r>
              <a:rPr lang="nl-NL">
                <a:solidFill>
                  <a:schemeClr val="tx1"/>
                </a:solidFill>
              </a:rPr>
              <a:t>BWASSER</a:t>
            </a:r>
            <a:r>
              <a:rPr lang="nl-NL" sz="2800">
                <a:solidFill>
                  <a:schemeClr val="tx1"/>
                </a:solidFill>
              </a:rPr>
              <a:t> B</a:t>
            </a:r>
            <a:r>
              <a:rPr lang="nl-NL">
                <a:solidFill>
                  <a:schemeClr val="tx1"/>
                </a:solidFill>
              </a:rPr>
              <a:t>EHANDLUNG.</a:t>
            </a:r>
          </a:p>
          <a:p>
            <a:pPr>
              <a:spcBef>
                <a:spcPct val="50000"/>
              </a:spcBef>
            </a:pPr>
            <a:r>
              <a:rPr lang="nl-NL" sz="2800">
                <a:solidFill>
                  <a:schemeClr val="tx1"/>
                </a:solidFill>
              </a:rPr>
              <a:t>M</a:t>
            </a:r>
            <a:r>
              <a:rPr lang="nl-NL">
                <a:solidFill>
                  <a:schemeClr val="tx1"/>
                </a:solidFill>
              </a:rPr>
              <a:t>ARINE</a:t>
            </a:r>
            <a:r>
              <a:rPr lang="nl-NL" sz="2800">
                <a:solidFill>
                  <a:schemeClr val="tx1"/>
                </a:solidFill>
              </a:rPr>
              <a:t> </a:t>
            </a:r>
            <a:r>
              <a:rPr lang="nl-NL">
                <a:solidFill>
                  <a:schemeClr val="tx1"/>
                </a:solidFill>
              </a:rPr>
              <a:t>UND </a:t>
            </a:r>
            <a:r>
              <a:rPr lang="nl-NL" sz="2800">
                <a:solidFill>
                  <a:schemeClr val="tx1"/>
                </a:solidFill>
              </a:rPr>
              <a:t>S</a:t>
            </a:r>
            <a:r>
              <a:rPr lang="nl-NL">
                <a:solidFill>
                  <a:schemeClr val="tx1"/>
                </a:solidFill>
              </a:rPr>
              <a:t>CHIFFBAU</a:t>
            </a:r>
            <a:r>
              <a:rPr lang="nl-NL" sz="2800">
                <a:solidFill>
                  <a:schemeClr val="tx1"/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nl-NL" sz="2800">
                <a:solidFill>
                  <a:schemeClr val="tx1"/>
                </a:solidFill>
              </a:rPr>
              <a:t>T</a:t>
            </a:r>
            <a:r>
              <a:rPr lang="nl-NL">
                <a:solidFill>
                  <a:schemeClr val="tx1"/>
                </a:solidFill>
              </a:rPr>
              <a:t>RANSPORT.</a:t>
            </a:r>
          </a:p>
          <a:p>
            <a:pPr>
              <a:spcBef>
                <a:spcPct val="50000"/>
              </a:spcBef>
            </a:pPr>
            <a:r>
              <a:rPr lang="nl-NL" sz="2800">
                <a:solidFill>
                  <a:schemeClr val="tx1"/>
                </a:solidFill>
              </a:rPr>
              <a:t>M</a:t>
            </a:r>
            <a:r>
              <a:rPr lang="nl-NL">
                <a:solidFill>
                  <a:schemeClr val="tx1"/>
                </a:solidFill>
              </a:rPr>
              <a:t>ASSENTRANSPORT.</a:t>
            </a:r>
          </a:p>
          <a:p>
            <a:pPr>
              <a:spcBef>
                <a:spcPct val="50000"/>
              </a:spcBef>
            </a:pPr>
            <a:r>
              <a:rPr lang="nl-NL" sz="2800">
                <a:solidFill>
                  <a:schemeClr val="tx1"/>
                </a:solidFill>
              </a:rPr>
              <a:t>H</a:t>
            </a:r>
            <a:r>
              <a:rPr lang="nl-NL">
                <a:solidFill>
                  <a:schemeClr val="tx1"/>
                </a:solidFill>
              </a:rPr>
              <a:t>ÜTTEN</a:t>
            </a:r>
            <a:r>
              <a:rPr lang="nl-NL" sz="2800">
                <a:solidFill>
                  <a:schemeClr val="tx1"/>
                </a:solidFill>
              </a:rPr>
              <a:t>, G</a:t>
            </a:r>
            <a:r>
              <a:rPr lang="nl-NL">
                <a:solidFill>
                  <a:schemeClr val="tx1"/>
                </a:solidFill>
              </a:rPr>
              <a:t>RÜBENBAU</a:t>
            </a:r>
            <a:r>
              <a:rPr lang="nl-NL" sz="2800">
                <a:solidFill>
                  <a:schemeClr val="tx1"/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nl-NL" sz="2800">
                <a:solidFill>
                  <a:schemeClr val="tx1"/>
                </a:solidFill>
              </a:rPr>
              <a:t>F</a:t>
            </a:r>
            <a:r>
              <a:rPr lang="nl-NL">
                <a:solidFill>
                  <a:schemeClr val="tx1"/>
                </a:solidFill>
              </a:rPr>
              <a:t>REIZEIT UND </a:t>
            </a:r>
            <a:r>
              <a:rPr lang="nl-NL" sz="2800">
                <a:solidFill>
                  <a:schemeClr val="tx1"/>
                </a:solidFill>
              </a:rPr>
              <a:t>S</a:t>
            </a:r>
            <a:r>
              <a:rPr lang="nl-NL">
                <a:solidFill>
                  <a:schemeClr val="tx1"/>
                </a:solidFill>
              </a:rPr>
              <a:t>PORT</a:t>
            </a:r>
            <a:r>
              <a:rPr lang="nl-NL" sz="2800">
                <a:solidFill>
                  <a:schemeClr val="tx1"/>
                </a:solidFill>
              </a:rPr>
              <a:t>, Z</a:t>
            </a:r>
            <a:r>
              <a:rPr lang="nl-NL">
                <a:solidFill>
                  <a:schemeClr val="tx1"/>
                </a:solidFill>
              </a:rPr>
              <a:t>OO</a:t>
            </a:r>
            <a:r>
              <a:rPr lang="nl-NL" sz="2800">
                <a:solidFill>
                  <a:schemeClr val="tx1"/>
                </a:solidFill>
              </a:rPr>
              <a:t> </a:t>
            </a:r>
            <a:r>
              <a:rPr lang="nl-NL">
                <a:solidFill>
                  <a:schemeClr val="tx1"/>
                </a:solidFill>
              </a:rPr>
              <a:t>UND</a:t>
            </a:r>
            <a:r>
              <a:rPr lang="nl-NL" sz="2800">
                <a:solidFill>
                  <a:schemeClr val="tx1"/>
                </a:solidFill>
              </a:rPr>
              <a:t> A</a:t>
            </a:r>
            <a:r>
              <a:rPr lang="nl-NL">
                <a:solidFill>
                  <a:schemeClr val="tx1"/>
                </a:solidFill>
              </a:rPr>
              <a:t>QUARIUM</a:t>
            </a:r>
            <a:r>
              <a:rPr lang="nl-NL" sz="28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8855" name="AutoShape 7"/>
          <p:cNvSpPr>
            <a:spLocks noChangeArrowheads="1"/>
          </p:cNvSpPr>
          <p:nvPr/>
        </p:nvSpPr>
        <p:spPr bwMode="auto">
          <a:xfrm>
            <a:off x="768350" y="2749550"/>
            <a:ext cx="463550" cy="292100"/>
          </a:xfrm>
          <a:prstGeom prst="rightArrow">
            <a:avLst>
              <a:gd name="adj1" fmla="val 50000"/>
              <a:gd name="adj2" fmla="val 84865"/>
            </a:avLst>
          </a:prstGeom>
          <a:solidFill>
            <a:srgbClr val="EAEC5E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8C8E38"/>
            </a:prstShdw>
          </a:effectLst>
        </p:spPr>
        <p:txBody>
          <a:bodyPr wrap="none" anchor="ctr"/>
          <a:lstStyle/>
          <a:p>
            <a:endParaRPr lang="sk-SK"/>
          </a:p>
        </p:txBody>
      </p:sp>
      <p:sp>
        <p:nvSpPr>
          <p:cNvPr id="78856" name="AutoShape 8"/>
          <p:cNvSpPr>
            <a:spLocks noChangeArrowheads="1"/>
          </p:cNvSpPr>
          <p:nvPr/>
        </p:nvSpPr>
        <p:spPr bwMode="auto">
          <a:xfrm>
            <a:off x="768350" y="3359150"/>
            <a:ext cx="463550" cy="292100"/>
          </a:xfrm>
          <a:prstGeom prst="rightArrow">
            <a:avLst>
              <a:gd name="adj1" fmla="val 50000"/>
              <a:gd name="adj2" fmla="val 84865"/>
            </a:avLst>
          </a:prstGeom>
          <a:solidFill>
            <a:srgbClr val="EAEC5E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8C8E38"/>
            </a:prstShdw>
          </a:effectLst>
        </p:spPr>
        <p:txBody>
          <a:bodyPr wrap="none" anchor="ctr"/>
          <a:lstStyle/>
          <a:p>
            <a:endParaRPr lang="sk-SK"/>
          </a:p>
        </p:txBody>
      </p:sp>
      <p:sp>
        <p:nvSpPr>
          <p:cNvPr id="78857" name="AutoShape 9"/>
          <p:cNvSpPr>
            <a:spLocks noChangeArrowheads="1"/>
          </p:cNvSpPr>
          <p:nvPr/>
        </p:nvSpPr>
        <p:spPr bwMode="auto">
          <a:xfrm>
            <a:off x="768350" y="4044950"/>
            <a:ext cx="463550" cy="292100"/>
          </a:xfrm>
          <a:prstGeom prst="rightArrow">
            <a:avLst>
              <a:gd name="adj1" fmla="val 50000"/>
              <a:gd name="adj2" fmla="val 84865"/>
            </a:avLst>
          </a:prstGeom>
          <a:solidFill>
            <a:srgbClr val="EAEC5E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8C8E38"/>
            </a:prstShdw>
          </a:effectLst>
        </p:spPr>
        <p:txBody>
          <a:bodyPr wrap="none" anchor="ctr"/>
          <a:lstStyle/>
          <a:p>
            <a:endParaRPr lang="sk-SK"/>
          </a:p>
        </p:txBody>
      </p:sp>
      <p:sp>
        <p:nvSpPr>
          <p:cNvPr id="78858" name="AutoShape 10"/>
          <p:cNvSpPr>
            <a:spLocks noChangeArrowheads="1"/>
          </p:cNvSpPr>
          <p:nvPr/>
        </p:nvSpPr>
        <p:spPr bwMode="auto">
          <a:xfrm>
            <a:off x="768350" y="4654550"/>
            <a:ext cx="463550" cy="292100"/>
          </a:xfrm>
          <a:prstGeom prst="rightArrow">
            <a:avLst>
              <a:gd name="adj1" fmla="val 50000"/>
              <a:gd name="adj2" fmla="val 84865"/>
            </a:avLst>
          </a:prstGeom>
          <a:solidFill>
            <a:srgbClr val="EAEC5E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8C8E38"/>
            </a:prstShdw>
          </a:effectLst>
        </p:spPr>
        <p:txBody>
          <a:bodyPr wrap="none" anchor="ctr"/>
          <a:lstStyle/>
          <a:p>
            <a:endParaRPr lang="sk-SK"/>
          </a:p>
        </p:txBody>
      </p:sp>
      <p:sp>
        <p:nvSpPr>
          <p:cNvPr id="78859" name="AutoShape 11"/>
          <p:cNvSpPr>
            <a:spLocks noChangeArrowheads="1"/>
          </p:cNvSpPr>
          <p:nvPr/>
        </p:nvSpPr>
        <p:spPr bwMode="auto">
          <a:xfrm>
            <a:off x="768350" y="5340350"/>
            <a:ext cx="463550" cy="292100"/>
          </a:xfrm>
          <a:prstGeom prst="rightArrow">
            <a:avLst>
              <a:gd name="adj1" fmla="val 50000"/>
              <a:gd name="adj2" fmla="val 84865"/>
            </a:avLst>
          </a:prstGeom>
          <a:solidFill>
            <a:srgbClr val="EAEC5E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8C8E38"/>
            </a:prstShdw>
          </a:effectLst>
        </p:spPr>
        <p:txBody>
          <a:bodyPr wrap="none" anchor="ctr"/>
          <a:lstStyle/>
          <a:p>
            <a:endParaRPr lang="sk-SK"/>
          </a:p>
        </p:txBody>
      </p:sp>
      <p:sp>
        <p:nvSpPr>
          <p:cNvPr id="78860" name="AutoShape 12"/>
          <p:cNvSpPr>
            <a:spLocks noChangeArrowheads="1"/>
          </p:cNvSpPr>
          <p:nvPr/>
        </p:nvSpPr>
        <p:spPr bwMode="auto">
          <a:xfrm>
            <a:off x="768350" y="5949950"/>
            <a:ext cx="463550" cy="292100"/>
          </a:xfrm>
          <a:prstGeom prst="rightArrow">
            <a:avLst>
              <a:gd name="adj1" fmla="val 50000"/>
              <a:gd name="adj2" fmla="val 84865"/>
            </a:avLst>
          </a:prstGeom>
          <a:solidFill>
            <a:srgbClr val="EAEC5E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8C8E38"/>
            </a:prstShdw>
          </a:effec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0" grpId="0" build="p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8788" y="1754188"/>
            <a:ext cx="3806825" cy="4835525"/>
          </a:xfrm>
          <a:noFill/>
        </p:spPr>
        <p:txBody>
          <a:bodyPr>
            <a:spAutoFit/>
          </a:bodyPr>
          <a:lstStyle/>
          <a:p>
            <a:pPr marL="0" indent="0">
              <a:spcBef>
                <a:spcPct val="50000"/>
              </a:spcBef>
              <a:buSzPct val="100000"/>
              <a:buFont typeface="Wingdings" pitchFamily="2" charset="2"/>
              <a:buChar char="Ü"/>
            </a:pPr>
            <a:r>
              <a:rPr lang="nl-NL" sz="2400" b="1" smtClean="0"/>
              <a:t>  Podeste.</a:t>
            </a:r>
          </a:p>
          <a:p>
            <a:pPr marL="0" indent="0">
              <a:spcBef>
                <a:spcPct val="50000"/>
              </a:spcBef>
              <a:buSzPct val="100000"/>
              <a:buFont typeface="Wingdings" pitchFamily="2" charset="2"/>
              <a:buChar char="Ü"/>
            </a:pPr>
            <a:r>
              <a:rPr lang="nl-NL" sz="2400" b="1" smtClean="0"/>
              <a:t>  Laufstege.</a:t>
            </a:r>
          </a:p>
          <a:p>
            <a:pPr marL="0" indent="0">
              <a:spcBef>
                <a:spcPct val="50000"/>
              </a:spcBef>
              <a:buSzPct val="100000"/>
              <a:buFont typeface="Wingdings" pitchFamily="2" charset="2"/>
              <a:buChar char="Ü"/>
            </a:pPr>
            <a:r>
              <a:rPr lang="nl-NL" sz="2400" b="1" smtClean="0"/>
              <a:t>  Produktions- und </a:t>
            </a:r>
          </a:p>
          <a:p>
            <a:pPr marL="0" indent="0">
              <a:spcBef>
                <a:spcPct val="50000"/>
              </a:spcBef>
              <a:buFont typeface="Monotype Sorts" pitchFamily="2" charset="2"/>
              <a:buNone/>
            </a:pPr>
            <a:r>
              <a:rPr lang="nl-NL" sz="2400" b="1" smtClean="0"/>
              <a:t>     Transferstraßen.</a:t>
            </a:r>
          </a:p>
          <a:p>
            <a:pPr marL="0" indent="0">
              <a:spcBef>
                <a:spcPct val="50000"/>
              </a:spcBef>
              <a:buSzPct val="100000"/>
              <a:buFont typeface="Wingdings" pitchFamily="2" charset="2"/>
              <a:buChar char="Ü"/>
            </a:pPr>
            <a:r>
              <a:rPr lang="nl-NL" sz="2400" b="1" smtClean="0"/>
              <a:t>  Bodenbeleg.</a:t>
            </a:r>
          </a:p>
          <a:p>
            <a:pPr marL="0" indent="0">
              <a:spcBef>
                <a:spcPct val="50000"/>
              </a:spcBef>
              <a:buSzPct val="100000"/>
              <a:buFont typeface="Wingdings" pitchFamily="2" charset="2"/>
              <a:buChar char="Ü"/>
            </a:pPr>
            <a:r>
              <a:rPr lang="nl-NL" sz="2400" b="1" smtClean="0"/>
              <a:t>  Rinnenabdeckung.</a:t>
            </a:r>
          </a:p>
          <a:p>
            <a:pPr marL="0" indent="0">
              <a:spcBef>
                <a:spcPct val="50000"/>
              </a:spcBef>
              <a:buSzPct val="100000"/>
              <a:buFont typeface="Wingdings" pitchFamily="2" charset="2"/>
              <a:buChar char="Ü"/>
            </a:pPr>
            <a:r>
              <a:rPr lang="nl-NL" sz="2400" b="1" smtClean="0"/>
              <a:t>  (Roll)Brücken.</a:t>
            </a:r>
          </a:p>
          <a:p>
            <a:pPr marL="0" indent="0">
              <a:spcBef>
                <a:spcPct val="50000"/>
              </a:spcBef>
              <a:buSzPct val="100000"/>
              <a:buFont typeface="Wingdings" pitchFamily="2" charset="2"/>
              <a:buChar char="Ü"/>
            </a:pPr>
            <a:r>
              <a:rPr lang="nl-NL" sz="2400" b="1" smtClean="0"/>
              <a:t>  Abfüllstationen.</a:t>
            </a:r>
          </a:p>
          <a:p>
            <a:pPr marL="0" indent="0">
              <a:spcBef>
                <a:spcPct val="50000"/>
              </a:spcBef>
              <a:buSzPct val="100000"/>
              <a:buFont typeface="Wingdings" pitchFamily="2" charset="2"/>
              <a:buChar char="Ü"/>
            </a:pPr>
            <a:r>
              <a:rPr lang="nl-NL" sz="2400" b="1" smtClean="0"/>
              <a:t>  Scrubber.</a:t>
            </a:r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4491038" y="1747838"/>
            <a:ext cx="4581525" cy="4616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nl-NL">
                <a:solidFill>
                  <a:schemeClr val="tx1"/>
                </a:solidFill>
              </a:rPr>
              <a:t>  Gefahrstelle Abschirmung.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nl-NL">
                <a:solidFill>
                  <a:schemeClr val="tx1"/>
                </a:solidFill>
              </a:rPr>
              <a:t>  Gangways.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nl-NL">
                <a:solidFill>
                  <a:schemeClr val="tx1"/>
                </a:solidFill>
              </a:rPr>
              <a:t>  Landungsbrücke.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nl-NL">
                <a:solidFill>
                  <a:schemeClr val="tx1"/>
                </a:solidFill>
              </a:rPr>
              <a:t>  Gullydeckel.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nl-NL">
                <a:solidFill>
                  <a:schemeClr val="tx1"/>
                </a:solidFill>
              </a:rPr>
              <a:t>  Kläranlagen.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nl-NL">
                <a:solidFill>
                  <a:schemeClr val="tx1"/>
                </a:solidFill>
              </a:rPr>
              <a:t>  Waschanlagen.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nl-NL">
                <a:solidFill>
                  <a:schemeClr val="tx1"/>
                </a:solidFill>
              </a:rPr>
              <a:t>  Unterstützungen für</a:t>
            </a:r>
          </a:p>
          <a:p>
            <a:pPr>
              <a:spcBef>
                <a:spcPct val="20000"/>
              </a:spcBef>
            </a:pPr>
            <a:r>
              <a:rPr lang="nl-NL">
                <a:solidFill>
                  <a:schemeClr val="tx1"/>
                </a:solidFill>
              </a:rPr>
              <a:t>     Behälter, Geräte und</a:t>
            </a:r>
          </a:p>
          <a:p>
            <a:pPr>
              <a:spcBef>
                <a:spcPct val="20000"/>
              </a:spcBef>
            </a:pPr>
            <a:r>
              <a:rPr lang="nl-NL">
                <a:solidFill>
                  <a:schemeClr val="tx1"/>
                </a:solidFill>
              </a:rPr>
              <a:t>     Maschinen.</a:t>
            </a: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-4763" y="174625"/>
            <a:ext cx="9001126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ESIGN UND 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NWENDUNGEN 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GFK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-4763" y="803275"/>
            <a:ext cx="9077326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3200">
                <a:solidFill>
                  <a:schemeClr val="tx1"/>
                </a:solidFill>
              </a:rPr>
              <a:t>W</a:t>
            </a:r>
            <a:r>
              <a:rPr lang="nl-NL" sz="2800">
                <a:solidFill>
                  <a:schemeClr val="tx1"/>
                </a:solidFill>
              </a:rPr>
              <a:t>AS</a:t>
            </a:r>
            <a:r>
              <a:rPr lang="nl-NL" sz="3200">
                <a:solidFill>
                  <a:schemeClr val="tx1"/>
                </a:solidFill>
              </a:rPr>
              <a:t>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 build="p" autoUpdateAnimBg="0"/>
      <p:bldP spid="78853" grpId="0" build="p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AutoShape 2"/>
          <p:cNvSpPr>
            <a:spLocks noChangeArrowheads="1"/>
          </p:cNvSpPr>
          <p:nvPr/>
        </p:nvSpPr>
        <p:spPr bwMode="auto">
          <a:xfrm>
            <a:off x="82550" y="2444750"/>
            <a:ext cx="8978900" cy="42545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114F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EAEC5E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80899" name="AutoShape 3"/>
          <p:cNvSpPr>
            <a:spLocks noChangeArrowheads="1"/>
          </p:cNvSpPr>
          <p:nvPr/>
        </p:nvSpPr>
        <p:spPr bwMode="auto">
          <a:xfrm>
            <a:off x="88900" y="1682750"/>
            <a:ext cx="8978900" cy="5969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114F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EAEC5E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147638" y="1600200"/>
            <a:ext cx="542925" cy="758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4400" b="0">
                <a:solidFill>
                  <a:srgbClr val="C11208"/>
                </a:solidFill>
                <a:latin typeface="Wingdings" pitchFamily="2" charset="2"/>
              </a:rPr>
              <a:t></a:t>
            </a:r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741363" y="1676400"/>
            <a:ext cx="3887787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nl-NL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HEMISCHE</a:t>
            </a:r>
            <a:r>
              <a:rPr lang="nl-NL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</a:t>
            </a:r>
            <a:r>
              <a:rPr lang="nl-NL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NDUSTRIE.</a:t>
            </a:r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223838" y="3225800"/>
            <a:ext cx="4429125" cy="314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“Naße” Verfahrens/Produktions-</a:t>
            </a:r>
          </a:p>
          <a:p>
            <a:pPr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prozeß Bereiche.       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Lagerung chemische Rohstoffe,</a:t>
            </a:r>
          </a:p>
          <a:p>
            <a:pPr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Chemikaliën Abfüllstationen und</a:t>
            </a:r>
          </a:p>
          <a:p>
            <a:pPr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Dosiereinrichtungen.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Tanklager 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Rinnenabdeckung</a:t>
            </a:r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5160963" y="3225800"/>
            <a:ext cx="3911600" cy="314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Chemikaliënfest, sehr hohe</a:t>
            </a:r>
          </a:p>
          <a:p>
            <a:pPr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chemische Resistenz.</a:t>
            </a:r>
            <a:r>
              <a:rPr lang="nl-NL" sz="2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Hohe chemische Resistenz.</a:t>
            </a:r>
            <a:r>
              <a:rPr lang="nl-NL" sz="2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Pflegeleicht, ohne daß sich</a:t>
            </a:r>
          </a:p>
          <a:p>
            <a:pPr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metallische Partikel lösen.</a:t>
            </a:r>
          </a:p>
          <a:p>
            <a:pPr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Witterungsbeständigkeit</a:t>
            </a:r>
          </a:p>
          <a:p>
            <a:pPr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Leicht (Hebung).</a:t>
            </a:r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-4763" y="2616200"/>
            <a:ext cx="4429126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nl-NL" sz="2000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nl-NL" sz="20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Spezifische Anwendungen</a:t>
            </a:r>
          </a:p>
        </p:txBody>
      </p:sp>
      <p:sp>
        <p:nvSpPr>
          <p:cNvPr id="80905" name="Rectangle 9"/>
          <p:cNvSpPr>
            <a:spLocks noChangeArrowheads="1"/>
          </p:cNvSpPr>
          <p:nvPr/>
        </p:nvSpPr>
        <p:spPr bwMode="auto">
          <a:xfrm>
            <a:off x="4779963" y="2616200"/>
            <a:ext cx="4292600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nl-NL" sz="20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Anwendungsbezogene Vorteile</a:t>
            </a:r>
          </a:p>
        </p:txBody>
      </p:sp>
      <p:sp>
        <p:nvSpPr>
          <p:cNvPr id="80906" name="AutoShape 10"/>
          <p:cNvSpPr>
            <a:spLocks noChangeArrowheads="1"/>
          </p:cNvSpPr>
          <p:nvPr/>
        </p:nvSpPr>
        <p:spPr bwMode="auto">
          <a:xfrm>
            <a:off x="4654550" y="3282950"/>
            <a:ext cx="444500" cy="292100"/>
          </a:xfrm>
          <a:prstGeom prst="rightArrow">
            <a:avLst>
              <a:gd name="adj1" fmla="val 50000"/>
              <a:gd name="adj2" fmla="val 81378"/>
            </a:avLst>
          </a:prstGeom>
          <a:solidFill>
            <a:srgbClr val="EAEC5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80907" name="AutoShape 11"/>
          <p:cNvSpPr>
            <a:spLocks noChangeArrowheads="1"/>
          </p:cNvSpPr>
          <p:nvPr/>
        </p:nvSpPr>
        <p:spPr bwMode="auto">
          <a:xfrm>
            <a:off x="4654550" y="4197350"/>
            <a:ext cx="444500" cy="292100"/>
          </a:xfrm>
          <a:prstGeom prst="rightArrow">
            <a:avLst>
              <a:gd name="adj1" fmla="val 50000"/>
              <a:gd name="adj2" fmla="val 81378"/>
            </a:avLst>
          </a:prstGeom>
          <a:solidFill>
            <a:srgbClr val="EAEC5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80908" name="Line 12"/>
          <p:cNvSpPr>
            <a:spLocks noChangeShapeType="1"/>
          </p:cNvSpPr>
          <p:nvPr/>
        </p:nvSpPr>
        <p:spPr bwMode="auto">
          <a:xfrm>
            <a:off x="311150" y="4114800"/>
            <a:ext cx="4178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80909" name="Line 13"/>
          <p:cNvSpPr>
            <a:spLocks noChangeShapeType="1"/>
          </p:cNvSpPr>
          <p:nvPr/>
        </p:nvSpPr>
        <p:spPr bwMode="auto">
          <a:xfrm>
            <a:off x="5264150" y="4114800"/>
            <a:ext cx="3568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80910" name="Line 14"/>
          <p:cNvSpPr>
            <a:spLocks noChangeShapeType="1"/>
          </p:cNvSpPr>
          <p:nvPr/>
        </p:nvSpPr>
        <p:spPr bwMode="auto">
          <a:xfrm>
            <a:off x="311150" y="5486400"/>
            <a:ext cx="4178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80911" name="Line 15"/>
          <p:cNvSpPr>
            <a:spLocks noChangeShapeType="1"/>
          </p:cNvSpPr>
          <p:nvPr/>
        </p:nvSpPr>
        <p:spPr bwMode="auto">
          <a:xfrm>
            <a:off x="5264150" y="5486400"/>
            <a:ext cx="3568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80912" name="Line 16"/>
          <p:cNvSpPr>
            <a:spLocks noChangeShapeType="1"/>
          </p:cNvSpPr>
          <p:nvPr/>
        </p:nvSpPr>
        <p:spPr bwMode="auto">
          <a:xfrm>
            <a:off x="311150" y="5943600"/>
            <a:ext cx="4178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80913" name="Line 17"/>
          <p:cNvSpPr>
            <a:spLocks noChangeShapeType="1"/>
          </p:cNvSpPr>
          <p:nvPr/>
        </p:nvSpPr>
        <p:spPr bwMode="auto">
          <a:xfrm>
            <a:off x="5264150" y="5943600"/>
            <a:ext cx="3568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80914" name="AutoShape 18"/>
          <p:cNvSpPr>
            <a:spLocks noChangeArrowheads="1"/>
          </p:cNvSpPr>
          <p:nvPr/>
        </p:nvSpPr>
        <p:spPr bwMode="auto">
          <a:xfrm>
            <a:off x="4654550" y="5568950"/>
            <a:ext cx="444500" cy="292100"/>
          </a:xfrm>
          <a:prstGeom prst="rightArrow">
            <a:avLst>
              <a:gd name="adj1" fmla="val 50000"/>
              <a:gd name="adj2" fmla="val 81378"/>
            </a:avLst>
          </a:prstGeom>
          <a:solidFill>
            <a:srgbClr val="EAEC5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80915" name="AutoShape 19"/>
          <p:cNvSpPr>
            <a:spLocks noChangeArrowheads="1"/>
          </p:cNvSpPr>
          <p:nvPr/>
        </p:nvSpPr>
        <p:spPr bwMode="auto">
          <a:xfrm>
            <a:off x="4654550" y="6026150"/>
            <a:ext cx="444500" cy="292100"/>
          </a:xfrm>
          <a:prstGeom prst="rightArrow">
            <a:avLst>
              <a:gd name="adj1" fmla="val 50000"/>
              <a:gd name="adj2" fmla="val 81378"/>
            </a:avLst>
          </a:prstGeom>
          <a:solidFill>
            <a:srgbClr val="EAEC5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80916" name="Rectangle 20"/>
          <p:cNvSpPr>
            <a:spLocks noChangeArrowheads="1"/>
          </p:cNvSpPr>
          <p:nvPr/>
        </p:nvSpPr>
        <p:spPr bwMode="auto">
          <a:xfrm>
            <a:off x="-4763" y="403225"/>
            <a:ext cx="9001126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ESIGN UND 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NWENDUNGEN 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GFK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AutoShape 2"/>
          <p:cNvSpPr>
            <a:spLocks noChangeArrowheads="1"/>
          </p:cNvSpPr>
          <p:nvPr/>
        </p:nvSpPr>
        <p:spPr bwMode="auto">
          <a:xfrm>
            <a:off x="82550" y="2444750"/>
            <a:ext cx="8978900" cy="42545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114F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EAEC5E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81923" name="AutoShape 3"/>
          <p:cNvSpPr>
            <a:spLocks noChangeArrowheads="1"/>
          </p:cNvSpPr>
          <p:nvPr/>
        </p:nvSpPr>
        <p:spPr bwMode="auto">
          <a:xfrm>
            <a:off x="82550" y="1682750"/>
            <a:ext cx="8978900" cy="5969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114F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EAEC5E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147638" y="1671638"/>
            <a:ext cx="542925" cy="771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4400" b="0">
                <a:solidFill>
                  <a:srgbClr val="C11208"/>
                </a:solidFill>
                <a:latin typeface="Wingdings" pitchFamily="2" charset="2"/>
              </a:rPr>
              <a:t></a:t>
            </a:r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741363" y="1762125"/>
            <a:ext cx="6940550" cy="528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  <a:r>
              <a:rPr lang="nl-NL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EBENSMITTEL</a:t>
            </a: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nl-NL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UND</a:t>
            </a: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nl-NL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</a:t>
            </a:r>
            <a:r>
              <a:rPr lang="nl-NL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ETRÄNKE </a:t>
            </a:r>
            <a:r>
              <a:rPr lang="nl-NL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nl-NL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NDUSTRIE.</a:t>
            </a:r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147638" y="3073400"/>
            <a:ext cx="4581525" cy="305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Produktions- und Transferstraßen.</a:t>
            </a:r>
          </a:p>
          <a:p>
            <a:pPr>
              <a:lnSpc>
                <a:spcPct val="85000"/>
              </a:lnSpc>
              <a:spcBef>
                <a:spcPct val="50000"/>
              </a:spcBef>
              <a:defRPr/>
            </a:pPr>
            <a:r>
              <a:rPr lang="nl-NL" sz="2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(Verpacken, Eindosen, Flascheabfüll </a:t>
            </a:r>
          </a:p>
          <a:p>
            <a:pPr>
              <a:lnSpc>
                <a:spcPct val="85000"/>
              </a:lnSpc>
              <a:spcBef>
                <a:spcPct val="50000"/>
              </a:spcBef>
              <a:defRPr/>
            </a:pPr>
            <a:r>
              <a:rPr lang="nl-NL" sz="2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Gefriergut, Obst, Fischentgrätung.</a:t>
            </a:r>
            <a:endParaRPr lang="nl-NL" sz="20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Sickerrinnenabdeckung.</a:t>
            </a:r>
          </a:p>
          <a:p>
            <a:pPr>
              <a:spcBef>
                <a:spcPct val="50000"/>
              </a:spcBef>
              <a:defRPr/>
            </a:pPr>
            <a:r>
              <a:rPr lang="nl-NL" sz="2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(Schlachhäuser, Aquakultur).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(Zutritt)platforme zu (Tank)Lager.</a:t>
            </a:r>
          </a:p>
          <a:p>
            <a:pPr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nl-NL" sz="2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(Brauerei).</a:t>
            </a:r>
          </a:p>
        </p:txBody>
      </p:sp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5237163" y="3073400"/>
            <a:ext cx="3683000" cy="3089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Nahrungsmittelzulässig.</a:t>
            </a:r>
          </a:p>
          <a:p>
            <a:pPr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Korrosionsbeständigkeit.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nl-NL" sz="1200" b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Pflegeleicht, Hygiënisch,</a:t>
            </a:r>
          </a:p>
          <a:p>
            <a:pPr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Stoß- und Schlagzähigkeit, </a:t>
            </a:r>
          </a:p>
          <a:p>
            <a:pPr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Spannkraft.</a:t>
            </a:r>
          </a:p>
          <a:p>
            <a:pPr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Rutschhemmung.</a:t>
            </a:r>
          </a:p>
        </p:txBody>
      </p:sp>
      <p:sp>
        <p:nvSpPr>
          <p:cNvPr id="81928" name="Rectangle 8"/>
          <p:cNvSpPr>
            <a:spLocks noChangeArrowheads="1"/>
          </p:cNvSpPr>
          <p:nvPr/>
        </p:nvSpPr>
        <p:spPr bwMode="auto">
          <a:xfrm>
            <a:off x="-4763" y="2616200"/>
            <a:ext cx="4429126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nl-NL" sz="2000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nl-NL" sz="20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Spezifische Anwendungen</a:t>
            </a:r>
          </a:p>
        </p:txBody>
      </p:sp>
      <p:sp>
        <p:nvSpPr>
          <p:cNvPr id="81929" name="Rectangle 9"/>
          <p:cNvSpPr>
            <a:spLocks noChangeArrowheads="1"/>
          </p:cNvSpPr>
          <p:nvPr/>
        </p:nvSpPr>
        <p:spPr bwMode="auto">
          <a:xfrm>
            <a:off x="4779963" y="2616200"/>
            <a:ext cx="4292600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nl-NL" sz="20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Anwendungsbezogene Vorteile</a:t>
            </a:r>
          </a:p>
        </p:txBody>
      </p:sp>
      <p:sp>
        <p:nvSpPr>
          <p:cNvPr id="81930" name="AutoShape 10"/>
          <p:cNvSpPr>
            <a:spLocks noChangeArrowheads="1"/>
          </p:cNvSpPr>
          <p:nvPr/>
        </p:nvSpPr>
        <p:spPr bwMode="auto">
          <a:xfrm>
            <a:off x="4730750" y="3130550"/>
            <a:ext cx="444500" cy="292100"/>
          </a:xfrm>
          <a:prstGeom prst="rightArrow">
            <a:avLst>
              <a:gd name="adj1" fmla="val 50000"/>
              <a:gd name="adj2" fmla="val 81378"/>
            </a:avLst>
          </a:prstGeom>
          <a:solidFill>
            <a:srgbClr val="EAEC5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81931" name="Line 11"/>
          <p:cNvSpPr>
            <a:spLocks noChangeShapeType="1"/>
          </p:cNvSpPr>
          <p:nvPr/>
        </p:nvSpPr>
        <p:spPr bwMode="auto">
          <a:xfrm>
            <a:off x="311150" y="4343400"/>
            <a:ext cx="4178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81932" name="Line 12"/>
          <p:cNvSpPr>
            <a:spLocks noChangeShapeType="1"/>
          </p:cNvSpPr>
          <p:nvPr/>
        </p:nvSpPr>
        <p:spPr bwMode="auto">
          <a:xfrm>
            <a:off x="5264150" y="4343400"/>
            <a:ext cx="3568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81933" name="Line 13"/>
          <p:cNvSpPr>
            <a:spLocks noChangeShapeType="1"/>
          </p:cNvSpPr>
          <p:nvPr/>
        </p:nvSpPr>
        <p:spPr bwMode="auto">
          <a:xfrm>
            <a:off x="311150" y="6172200"/>
            <a:ext cx="4178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81934" name="Line 14"/>
          <p:cNvSpPr>
            <a:spLocks noChangeShapeType="1"/>
          </p:cNvSpPr>
          <p:nvPr/>
        </p:nvSpPr>
        <p:spPr bwMode="auto">
          <a:xfrm>
            <a:off x="5264150" y="6172200"/>
            <a:ext cx="3568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81935" name="AutoShape 15"/>
          <p:cNvSpPr>
            <a:spLocks noChangeArrowheads="1"/>
          </p:cNvSpPr>
          <p:nvPr/>
        </p:nvSpPr>
        <p:spPr bwMode="auto">
          <a:xfrm>
            <a:off x="4730750" y="4425950"/>
            <a:ext cx="444500" cy="292100"/>
          </a:xfrm>
          <a:prstGeom prst="rightArrow">
            <a:avLst>
              <a:gd name="adj1" fmla="val 50000"/>
              <a:gd name="adj2" fmla="val 81378"/>
            </a:avLst>
          </a:prstGeom>
          <a:solidFill>
            <a:srgbClr val="EAEC5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81936" name="Rectangle 16"/>
          <p:cNvSpPr>
            <a:spLocks noChangeArrowheads="1"/>
          </p:cNvSpPr>
          <p:nvPr/>
        </p:nvSpPr>
        <p:spPr bwMode="auto">
          <a:xfrm>
            <a:off x="1595438" y="6273800"/>
            <a:ext cx="4048125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sz="2000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Safe-T-Stand Absatzmarkt.</a:t>
            </a:r>
          </a:p>
        </p:txBody>
      </p:sp>
      <p:sp>
        <p:nvSpPr>
          <p:cNvPr id="81937" name="Rectangle 17"/>
          <p:cNvSpPr>
            <a:spLocks noChangeArrowheads="1"/>
          </p:cNvSpPr>
          <p:nvPr/>
        </p:nvSpPr>
        <p:spPr bwMode="auto">
          <a:xfrm>
            <a:off x="300038" y="6273800"/>
            <a:ext cx="1609725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nl-NL" sz="20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Hinweis :</a:t>
            </a:r>
          </a:p>
        </p:txBody>
      </p:sp>
      <p:sp>
        <p:nvSpPr>
          <p:cNvPr id="81938" name="Rectangle 18"/>
          <p:cNvSpPr>
            <a:spLocks noChangeArrowheads="1"/>
          </p:cNvSpPr>
          <p:nvPr/>
        </p:nvSpPr>
        <p:spPr bwMode="auto">
          <a:xfrm>
            <a:off x="-4763" y="403225"/>
            <a:ext cx="9001126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ESIGN UND 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NWENDUNGEN 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GFK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B4"/>
            </a:gs>
            <a:gs pos="100000">
              <a:srgbClr val="FFFF2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7"/>
          <p:cNvSpPr txBox="1">
            <a:spLocks noChangeArrowheads="1"/>
          </p:cNvSpPr>
          <p:nvPr/>
        </p:nvSpPr>
        <p:spPr bwMode="auto">
          <a:xfrm>
            <a:off x="6172200" y="53340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k-SK">
              <a:solidFill>
                <a:srgbClr val="232323"/>
              </a:solidFill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6013450" y="2438400"/>
            <a:ext cx="3224213" cy="4433888"/>
            <a:chOff x="3788" y="1536"/>
            <a:chExt cx="2031" cy="2793"/>
          </a:xfrm>
        </p:grpSpPr>
        <p:pic>
          <p:nvPicPr>
            <p:cNvPr id="12306" name="Picture 5" descr="C:\PRIVE\Fotos\montagehoogwerk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84" y="1536"/>
              <a:ext cx="1355" cy="1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7" name="Text Box 8"/>
            <p:cNvSpPr txBox="1">
              <a:spLocks noChangeArrowheads="1"/>
            </p:cNvSpPr>
            <p:nvPr/>
          </p:nvSpPr>
          <p:spPr bwMode="auto">
            <a:xfrm>
              <a:off x="3788" y="3224"/>
              <a:ext cx="2031" cy="110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Symbol" pitchFamily="18" charset="2"/>
                <a:buChar char="¨"/>
              </a:pPr>
              <a:r>
                <a:rPr lang="nl-NL" sz="1800">
                  <a:solidFill>
                    <a:srgbClr val="00279F"/>
                  </a:solidFill>
                </a:rPr>
                <a:t>Composite konstruktion</a:t>
              </a:r>
            </a:p>
            <a:p>
              <a:pPr>
                <a:buFont typeface="Symbol" pitchFamily="18" charset="2"/>
                <a:buChar char="¨"/>
              </a:pPr>
              <a:r>
                <a:rPr lang="nl-NL" sz="1800">
                  <a:solidFill>
                    <a:srgbClr val="00279F"/>
                  </a:solidFill>
                </a:rPr>
                <a:t>3D-CAD Beratung</a:t>
              </a:r>
            </a:p>
            <a:p>
              <a:pPr>
                <a:buFont typeface="Symbol" pitchFamily="18" charset="2"/>
                <a:buChar char="¨"/>
              </a:pPr>
              <a:r>
                <a:rPr lang="nl-NL" sz="1800">
                  <a:solidFill>
                    <a:srgbClr val="00279F"/>
                  </a:solidFill>
                </a:rPr>
                <a:t>HE-1000 Säge/Bohrstraße</a:t>
              </a:r>
            </a:p>
            <a:p>
              <a:pPr>
                <a:buFont typeface="Symbol" pitchFamily="18" charset="2"/>
                <a:buChar char="¨"/>
              </a:pPr>
              <a:r>
                <a:rPr lang="nl-NL" sz="1800">
                  <a:solidFill>
                    <a:srgbClr val="00279F"/>
                  </a:solidFill>
                </a:rPr>
                <a:t>......... Arbeitsbühnen</a:t>
              </a:r>
            </a:p>
            <a:p>
              <a:pPr>
                <a:buFont typeface="Symbol" pitchFamily="18" charset="2"/>
                <a:buChar char="¨"/>
              </a:pPr>
              <a:r>
                <a:rPr lang="nl-NL" sz="1800">
                  <a:solidFill>
                    <a:srgbClr val="00279F"/>
                  </a:solidFill>
                </a:rPr>
                <a:t>20 ........................</a:t>
              </a:r>
            </a:p>
            <a:p>
              <a:pPr>
                <a:buFont typeface="Symbol" pitchFamily="18" charset="2"/>
                <a:buChar char="¨"/>
              </a:pPr>
              <a:endParaRPr lang="nl-NL" sz="1800">
                <a:solidFill>
                  <a:srgbClr val="00279F"/>
                </a:solidFill>
              </a:endParaRP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0" y="2362200"/>
            <a:ext cx="3276600" cy="4495800"/>
            <a:chOff x="0" y="1488"/>
            <a:chExt cx="2064" cy="2832"/>
          </a:xfrm>
        </p:grpSpPr>
        <p:pic>
          <p:nvPicPr>
            <p:cNvPr id="12304" name="Picture 6" descr="C:\WINDOWS\Desktop\Werkmap\Hps\DOC\Foto's\eems1.pcx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0" y="1488"/>
              <a:ext cx="1344" cy="1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5" name="Text Box 9"/>
            <p:cNvSpPr txBox="1">
              <a:spLocks noChangeArrowheads="1"/>
            </p:cNvSpPr>
            <p:nvPr/>
          </p:nvSpPr>
          <p:spPr bwMode="auto">
            <a:xfrm>
              <a:off x="0" y="3224"/>
              <a:ext cx="2064" cy="10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Clr>
                  <a:srgbClr val="00279F"/>
                </a:buClr>
                <a:buFont typeface="Symbol" pitchFamily="18" charset="2"/>
                <a:buChar char="¨"/>
              </a:pPr>
              <a:r>
                <a:rPr lang="nl-NL" sz="1800">
                  <a:solidFill>
                    <a:srgbClr val="00279F"/>
                  </a:solidFill>
                </a:rPr>
                <a:t>GFK-Gitterrostproduktion</a:t>
              </a:r>
            </a:p>
            <a:p>
              <a:pPr>
                <a:buClr>
                  <a:srgbClr val="00279F"/>
                </a:buClr>
                <a:buFont typeface="Symbol" pitchFamily="18" charset="2"/>
                <a:buChar char="¨"/>
              </a:pPr>
              <a:r>
                <a:rPr lang="nl-NL" sz="1800">
                  <a:solidFill>
                    <a:srgbClr val="00279F"/>
                  </a:solidFill>
                </a:rPr>
                <a:t>Marktführer Europa mit</a:t>
              </a:r>
            </a:p>
            <a:p>
              <a:pPr>
                <a:buClr>
                  <a:srgbClr val="00279F"/>
                </a:buClr>
                <a:buFont typeface="Symbol" pitchFamily="18" charset="2"/>
                <a:buChar char="¨"/>
              </a:pPr>
              <a:r>
                <a:rPr lang="nl-NL" sz="1800">
                  <a:solidFill>
                    <a:srgbClr val="00279F"/>
                  </a:solidFill>
                </a:rPr>
                <a:t> 50.000m</a:t>
              </a:r>
              <a:r>
                <a:rPr lang="nl-NL" sz="1800" baseline="30000">
                  <a:solidFill>
                    <a:srgbClr val="00279F"/>
                  </a:solidFill>
                </a:rPr>
                <a:t>2</a:t>
              </a:r>
              <a:endParaRPr lang="nl-NL" sz="1800">
                <a:solidFill>
                  <a:srgbClr val="00279F"/>
                </a:solidFill>
              </a:endParaRPr>
            </a:p>
            <a:p>
              <a:pPr>
                <a:buClr>
                  <a:srgbClr val="00279F"/>
                </a:buClr>
                <a:buFont typeface="Symbol" pitchFamily="18" charset="2"/>
                <a:buChar char="¨"/>
              </a:pPr>
              <a:r>
                <a:rPr lang="nl-NL" sz="1800">
                  <a:solidFill>
                    <a:srgbClr val="00279F"/>
                  </a:solidFill>
                </a:rPr>
                <a:t>GFK-Konstruktionen</a:t>
              </a:r>
            </a:p>
            <a:p>
              <a:pPr>
                <a:buClr>
                  <a:srgbClr val="00279F"/>
                </a:buClr>
                <a:buFont typeface="Symbol" pitchFamily="18" charset="2"/>
                <a:buChar char="¨"/>
              </a:pPr>
              <a:r>
                <a:rPr lang="nl-NL" sz="1800">
                  <a:solidFill>
                    <a:srgbClr val="00279F"/>
                  </a:solidFill>
                </a:rPr>
                <a:t>GFK-Geländersysteme</a:t>
              </a:r>
            </a:p>
            <a:p>
              <a:pPr>
                <a:buFont typeface="Symbol" pitchFamily="18" charset="2"/>
                <a:buChar char="¨"/>
              </a:pPr>
              <a:endParaRPr lang="nl-NL" sz="1800">
                <a:solidFill>
                  <a:srgbClr val="00279F"/>
                </a:solidFill>
              </a:endParaRP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3048000" y="2362200"/>
            <a:ext cx="3276600" cy="4495800"/>
            <a:chOff x="1920" y="1488"/>
            <a:chExt cx="2064" cy="2832"/>
          </a:xfrm>
        </p:grpSpPr>
        <p:pic>
          <p:nvPicPr>
            <p:cNvPr id="12302" name="Picture 4" descr="C:\PRIVE\Fotos\kunststof leiding amerplastics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12" y="1488"/>
              <a:ext cx="1430" cy="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3" name="Text Box 10"/>
            <p:cNvSpPr txBox="1">
              <a:spLocks noChangeArrowheads="1"/>
            </p:cNvSpPr>
            <p:nvPr/>
          </p:nvSpPr>
          <p:spPr bwMode="auto">
            <a:xfrm>
              <a:off x="1920" y="3224"/>
              <a:ext cx="2064" cy="10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Symbol" pitchFamily="18" charset="2"/>
                <a:buChar char="¨"/>
              </a:pPr>
              <a:r>
                <a:rPr lang="nl-NL" sz="1800">
                  <a:solidFill>
                    <a:srgbClr val="00279F"/>
                  </a:solidFill>
                </a:rPr>
                <a:t>GFK-Rohrleitungen</a:t>
              </a:r>
            </a:p>
            <a:p>
              <a:pPr>
                <a:buFont typeface="Symbol" pitchFamily="18" charset="2"/>
                <a:buChar char="¨"/>
              </a:pPr>
              <a:r>
                <a:rPr lang="nl-NL" sz="1800">
                  <a:solidFill>
                    <a:srgbClr val="00279F"/>
                  </a:solidFill>
                </a:rPr>
                <a:t>Prefabrikation</a:t>
              </a:r>
            </a:p>
            <a:p>
              <a:pPr>
                <a:buFont typeface="Symbol" pitchFamily="18" charset="2"/>
                <a:buChar char="¨"/>
              </a:pPr>
              <a:r>
                <a:rPr lang="nl-NL" sz="1800">
                  <a:solidFill>
                    <a:srgbClr val="00279F"/>
                  </a:solidFill>
                </a:rPr>
                <a:t>Installation</a:t>
              </a:r>
            </a:p>
            <a:p>
              <a:pPr>
                <a:buFont typeface="Symbol" pitchFamily="18" charset="2"/>
                <a:buChar char="¨"/>
              </a:pPr>
              <a:r>
                <a:rPr lang="nl-NL" sz="1800">
                  <a:solidFill>
                    <a:srgbClr val="00279F"/>
                  </a:solidFill>
                </a:rPr>
                <a:t>Design</a:t>
              </a:r>
            </a:p>
            <a:p>
              <a:pPr>
                <a:buFont typeface="Symbol" pitchFamily="18" charset="2"/>
                <a:buChar char="¨"/>
              </a:pPr>
              <a:r>
                <a:rPr lang="nl-NL" sz="1800">
                  <a:solidFill>
                    <a:srgbClr val="00279F"/>
                  </a:solidFill>
                </a:rPr>
                <a:t>GFK Apparatenbau</a:t>
              </a:r>
            </a:p>
            <a:p>
              <a:pPr>
                <a:buFont typeface="Symbol" pitchFamily="18" charset="2"/>
                <a:buChar char="¨"/>
              </a:pPr>
              <a:endParaRPr lang="nl-NL" sz="1800">
                <a:solidFill>
                  <a:srgbClr val="00279F"/>
                </a:solidFill>
              </a:endParaRPr>
            </a:p>
          </p:txBody>
        </p:sp>
      </p:grpSp>
      <p:sp>
        <p:nvSpPr>
          <p:cNvPr id="12294" name="Line 11"/>
          <p:cNvSpPr>
            <a:spLocks noChangeShapeType="1"/>
          </p:cNvSpPr>
          <p:nvPr/>
        </p:nvSpPr>
        <p:spPr bwMode="auto">
          <a:xfrm flipV="1">
            <a:off x="3048000" y="1905000"/>
            <a:ext cx="0" cy="49530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2295" name="Line 12"/>
          <p:cNvSpPr>
            <a:spLocks noChangeShapeType="1"/>
          </p:cNvSpPr>
          <p:nvPr/>
        </p:nvSpPr>
        <p:spPr bwMode="auto">
          <a:xfrm flipV="1">
            <a:off x="6019800" y="1905000"/>
            <a:ext cx="0" cy="49530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18797" name="Text Box 13"/>
          <p:cNvSpPr txBox="1">
            <a:spLocks noChangeArrowheads="1"/>
          </p:cNvSpPr>
          <p:nvPr/>
        </p:nvSpPr>
        <p:spPr bwMode="auto">
          <a:xfrm>
            <a:off x="457200" y="1828800"/>
            <a:ext cx="1905000" cy="1016000"/>
          </a:xfrm>
          <a:prstGeom prst="rect">
            <a:avLst/>
          </a:prstGeom>
          <a:solidFill>
            <a:schemeClr val="tx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2000">
                <a:solidFill>
                  <a:schemeClr val="bg1"/>
                </a:solidFill>
              </a:rPr>
              <a:t>Please chanche new foto</a:t>
            </a:r>
          </a:p>
        </p:txBody>
      </p:sp>
      <p:sp>
        <p:nvSpPr>
          <p:cNvPr id="118798" name="Text Box 14"/>
          <p:cNvSpPr txBox="1">
            <a:spLocks noChangeArrowheads="1"/>
          </p:cNvSpPr>
          <p:nvPr/>
        </p:nvSpPr>
        <p:spPr bwMode="auto">
          <a:xfrm>
            <a:off x="6172200" y="1828800"/>
            <a:ext cx="2438400" cy="708025"/>
          </a:xfrm>
          <a:prstGeom prst="rect">
            <a:avLst/>
          </a:prstGeom>
          <a:solidFill>
            <a:schemeClr val="tx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2000">
                <a:solidFill>
                  <a:schemeClr val="bg1"/>
                </a:solidFill>
              </a:rPr>
              <a:t>Please change new foto </a:t>
            </a:r>
          </a:p>
        </p:txBody>
      </p:sp>
      <p:sp>
        <p:nvSpPr>
          <p:cNvPr id="118799" name="Text Box 15"/>
          <p:cNvSpPr txBox="1">
            <a:spLocks noChangeArrowheads="1"/>
          </p:cNvSpPr>
          <p:nvPr/>
        </p:nvSpPr>
        <p:spPr bwMode="auto">
          <a:xfrm>
            <a:off x="3505200" y="1828800"/>
            <a:ext cx="2057400" cy="1016000"/>
          </a:xfrm>
          <a:prstGeom prst="rect">
            <a:avLst/>
          </a:prstGeom>
          <a:solidFill>
            <a:schemeClr val="tx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2000">
                <a:solidFill>
                  <a:schemeClr val="bg1"/>
                </a:solidFill>
              </a:rPr>
              <a:t>Please chanche new foto</a:t>
            </a:r>
          </a:p>
        </p:txBody>
      </p:sp>
      <p:sp>
        <p:nvSpPr>
          <p:cNvPr id="12299" name="Text Box 16"/>
          <p:cNvSpPr txBox="1">
            <a:spLocks noChangeArrowheads="1"/>
          </p:cNvSpPr>
          <p:nvPr/>
        </p:nvSpPr>
        <p:spPr bwMode="auto">
          <a:xfrm>
            <a:off x="5013325" y="954088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sk-SK">
              <a:solidFill>
                <a:srgbClr val="232323"/>
              </a:solidFill>
            </a:endParaRPr>
          </a:p>
        </p:txBody>
      </p:sp>
      <p:sp>
        <p:nvSpPr>
          <p:cNvPr id="12300" name="Text Box 17"/>
          <p:cNvSpPr txBox="1">
            <a:spLocks noChangeArrowheads="1"/>
          </p:cNvSpPr>
          <p:nvPr/>
        </p:nvSpPr>
        <p:spPr bwMode="auto">
          <a:xfrm>
            <a:off x="296863" y="457200"/>
            <a:ext cx="1758950" cy="830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NL">
                <a:solidFill>
                  <a:schemeClr val="hlink"/>
                </a:solidFill>
              </a:rPr>
              <a:t>25 </a:t>
            </a:r>
          </a:p>
          <a:p>
            <a:pPr algn="ctr"/>
            <a:r>
              <a:rPr lang="nl-NL">
                <a:solidFill>
                  <a:schemeClr val="hlink"/>
                </a:solidFill>
              </a:rPr>
              <a:t>Mitarbeiter</a:t>
            </a:r>
          </a:p>
        </p:txBody>
      </p:sp>
      <p:sp>
        <p:nvSpPr>
          <p:cNvPr id="12301" name="Text Box 18"/>
          <p:cNvSpPr txBox="1">
            <a:spLocks noChangeArrowheads="1"/>
          </p:cNvSpPr>
          <p:nvPr/>
        </p:nvSpPr>
        <p:spPr bwMode="auto">
          <a:xfrm>
            <a:off x="6699250" y="533400"/>
            <a:ext cx="1908175" cy="830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NL">
                <a:solidFill>
                  <a:schemeClr val="hlink"/>
                </a:solidFill>
              </a:rPr>
              <a:t>5 </a:t>
            </a:r>
          </a:p>
          <a:p>
            <a:pPr algn="ctr"/>
            <a:r>
              <a:rPr lang="nl-NL">
                <a:solidFill>
                  <a:schemeClr val="hlink"/>
                </a:solidFill>
              </a:rPr>
              <a:t>Million euro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7" grpId="0" animBg="1" autoUpdateAnimBg="0"/>
      <p:bldP spid="118798" grpId="0" animBg="1" autoUpdateAnimBg="0"/>
      <p:bldP spid="118799" grpId="0" animBg="1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AutoShape 2"/>
          <p:cNvSpPr>
            <a:spLocks noChangeArrowheads="1"/>
          </p:cNvSpPr>
          <p:nvPr/>
        </p:nvSpPr>
        <p:spPr bwMode="auto">
          <a:xfrm>
            <a:off x="82550" y="2444750"/>
            <a:ext cx="8978900" cy="42545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114F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0A2F97"/>
            </a:prstShdw>
          </a:effectLst>
        </p:spPr>
        <p:txBody>
          <a:bodyPr wrap="none" anchor="ctr"/>
          <a:lstStyle/>
          <a:p>
            <a:endParaRPr lang="sk-SK"/>
          </a:p>
        </p:txBody>
      </p:sp>
      <p:sp>
        <p:nvSpPr>
          <p:cNvPr id="82947" name="AutoShape 3"/>
          <p:cNvSpPr>
            <a:spLocks noChangeArrowheads="1"/>
          </p:cNvSpPr>
          <p:nvPr/>
        </p:nvSpPr>
        <p:spPr bwMode="auto">
          <a:xfrm>
            <a:off x="82550" y="1682750"/>
            <a:ext cx="8978900" cy="5969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114F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0A2F97"/>
            </a:prstShdw>
          </a:effectLst>
        </p:spPr>
        <p:txBody>
          <a:bodyPr wrap="none" anchor="ctr"/>
          <a:lstStyle/>
          <a:p>
            <a:endParaRPr lang="sk-SK"/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147638" y="1527175"/>
            <a:ext cx="542925" cy="758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4400" b="0">
                <a:solidFill>
                  <a:srgbClr val="C11208"/>
                </a:solidFill>
                <a:latin typeface="Wingdings" pitchFamily="2" charset="2"/>
              </a:rPr>
              <a:t></a:t>
            </a:r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741363" y="1676400"/>
            <a:ext cx="30765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nl-NL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APIERINDUSTRIE.</a:t>
            </a:r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223838" y="3225800"/>
            <a:ext cx="4429125" cy="177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Konstruktionen in Produktions-</a:t>
            </a:r>
          </a:p>
          <a:p>
            <a:pPr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prozeß bezogene Bereiche.       </a:t>
            </a:r>
          </a:p>
          <a:p>
            <a:pPr>
              <a:spcBef>
                <a:spcPct val="50000"/>
              </a:spcBef>
              <a:defRPr/>
            </a:pPr>
            <a:r>
              <a:rPr lang="nl-NL" sz="2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(Chlor-, Bleich- und Filtrier Räume,</a:t>
            </a:r>
          </a:p>
          <a:p>
            <a:pPr>
              <a:spcBef>
                <a:spcPct val="50000"/>
              </a:spcBef>
              <a:defRPr/>
            </a:pPr>
            <a:r>
              <a:rPr lang="nl-NL" sz="2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Papierbrei/Pulp Pressen).</a:t>
            </a:r>
          </a:p>
        </p:txBody>
      </p:sp>
      <p:sp>
        <p:nvSpPr>
          <p:cNvPr id="82951" name="Rectangle 7"/>
          <p:cNvSpPr>
            <a:spLocks noChangeArrowheads="1"/>
          </p:cNvSpPr>
          <p:nvPr/>
        </p:nvSpPr>
        <p:spPr bwMode="auto">
          <a:xfrm>
            <a:off x="5160963" y="3225800"/>
            <a:ext cx="3911600" cy="177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Sehr hohe korrosions- und</a:t>
            </a:r>
          </a:p>
          <a:p>
            <a:pPr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chemische Resistenz.</a:t>
            </a:r>
            <a:endParaRPr lang="nl-NL" sz="2000" b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Wartung und instandhaltungs-</a:t>
            </a:r>
          </a:p>
          <a:p>
            <a:pPr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frei.</a:t>
            </a:r>
          </a:p>
        </p:txBody>
      </p:sp>
      <p:sp>
        <p:nvSpPr>
          <p:cNvPr id="82952" name="Rectangle 8"/>
          <p:cNvSpPr>
            <a:spLocks noChangeArrowheads="1"/>
          </p:cNvSpPr>
          <p:nvPr/>
        </p:nvSpPr>
        <p:spPr bwMode="auto">
          <a:xfrm>
            <a:off x="-4763" y="2616200"/>
            <a:ext cx="4429126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nl-NL" sz="2000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nl-NL" sz="20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Spezifische Anwendungen</a:t>
            </a:r>
          </a:p>
        </p:txBody>
      </p:sp>
      <p:sp>
        <p:nvSpPr>
          <p:cNvPr id="82953" name="Rectangle 9"/>
          <p:cNvSpPr>
            <a:spLocks noChangeArrowheads="1"/>
          </p:cNvSpPr>
          <p:nvPr/>
        </p:nvSpPr>
        <p:spPr bwMode="auto">
          <a:xfrm>
            <a:off x="4779963" y="2616200"/>
            <a:ext cx="4292600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nl-NL" sz="20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Anwendungsbezogene Vorteile</a:t>
            </a:r>
          </a:p>
        </p:txBody>
      </p:sp>
      <p:sp>
        <p:nvSpPr>
          <p:cNvPr id="82954" name="AutoShape 10"/>
          <p:cNvSpPr>
            <a:spLocks noChangeArrowheads="1"/>
          </p:cNvSpPr>
          <p:nvPr/>
        </p:nvSpPr>
        <p:spPr bwMode="auto">
          <a:xfrm>
            <a:off x="4654550" y="3282950"/>
            <a:ext cx="444500" cy="292100"/>
          </a:xfrm>
          <a:prstGeom prst="rightArrow">
            <a:avLst>
              <a:gd name="adj1" fmla="val 50000"/>
              <a:gd name="adj2" fmla="val 81378"/>
            </a:avLst>
          </a:prstGeom>
          <a:solidFill>
            <a:srgbClr val="EAEC5E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8C8E38"/>
            </a:prstShdw>
          </a:effectLst>
        </p:spPr>
        <p:txBody>
          <a:bodyPr wrap="none" anchor="ctr"/>
          <a:lstStyle/>
          <a:p>
            <a:endParaRPr lang="sk-SK"/>
          </a:p>
        </p:txBody>
      </p:sp>
      <p:sp>
        <p:nvSpPr>
          <p:cNvPr id="82955" name="Line 11"/>
          <p:cNvSpPr>
            <a:spLocks noChangeShapeType="1"/>
          </p:cNvSpPr>
          <p:nvPr/>
        </p:nvSpPr>
        <p:spPr bwMode="auto">
          <a:xfrm>
            <a:off x="311150" y="5105400"/>
            <a:ext cx="4178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82956" name="Line 12"/>
          <p:cNvSpPr>
            <a:spLocks noChangeShapeType="1"/>
          </p:cNvSpPr>
          <p:nvPr/>
        </p:nvSpPr>
        <p:spPr bwMode="auto">
          <a:xfrm>
            <a:off x="5264150" y="5105400"/>
            <a:ext cx="3568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82957" name="Rectangle 13"/>
          <p:cNvSpPr>
            <a:spLocks noChangeArrowheads="1"/>
          </p:cNvSpPr>
          <p:nvPr/>
        </p:nvSpPr>
        <p:spPr bwMode="auto">
          <a:xfrm>
            <a:off x="-4763" y="403225"/>
            <a:ext cx="9001126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ESIGN UND 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NWENDUNGEN 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GFK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AutoShape 2"/>
          <p:cNvSpPr>
            <a:spLocks noChangeArrowheads="1"/>
          </p:cNvSpPr>
          <p:nvPr/>
        </p:nvSpPr>
        <p:spPr bwMode="auto">
          <a:xfrm>
            <a:off x="82550" y="2444750"/>
            <a:ext cx="8978900" cy="42545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114F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EAEC5E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83971" name="AutoShape 3"/>
          <p:cNvSpPr>
            <a:spLocks noChangeArrowheads="1"/>
          </p:cNvSpPr>
          <p:nvPr/>
        </p:nvSpPr>
        <p:spPr bwMode="auto">
          <a:xfrm>
            <a:off x="82550" y="1682750"/>
            <a:ext cx="8978900" cy="5969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114F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EAEC5E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147638" y="1671638"/>
            <a:ext cx="542925" cy="771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4400" b="0">
                <a:solidFill>
                  <a:srgbClr val="C11208"/>
                </a:solidFill>
                <a:latin typeface="Wingdings" pitchFamily="2" charset="2"/>
              </a:rPr>
              <a:t></a:t>
            </a: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741363" y="1762125"/>
            <a:ext cx="5119687" cy="528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nl-NL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HARMAZEUTISCHE </a:t>
            </a:r>
            <a:r>
              <a:rPr lang="nl-NL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nl-NL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NDUSTRIE.</a:t>
            </a: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223838" y="3225800"/>
            <a:ext cx="4429125" cy="2235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“Naße” Verfahrens/Produktions-</a:t>
            </a:r>
          </a:p>
          <a:p>
            <a:pPr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prozeß Bereiche.       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Lagerung chemische Rohstoffe,</a:t>
            </a:r>
          </a:p>
          <a:p>
            <a:pPr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Chemikaliën Abfüllstationen und</a:t>
            </a:r>
          </a:p>
          <a:p>
            <a:pPr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Dosiereinrichtungen.</a:t>
            </a: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5160963" y="3225800"/>
            <a:ext cx="3911600" cy="284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Korrosionsbeständigkeit.</a:t>
            </a:r>
          </a:p>
          <a:p>
            <a:pPr>
              <a:spcBef>
                <a:spcPct val="50000"/>
              </a:spcBef>
              <a:defRPr/>
            </a:pPr>
            <a:endParaRPr lang="nl-NL" sz="20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Hohe chemische Resistenz.</a:t>
            </a:r>
            <a:r>
              <a:rPr lang="nl-NL" sz="2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Einfach zu Reinigen ohne daß sich metallische Partikel lösen.</a:t>
            </a:r>
          </a:p>
          <a:p>
            <a:pPr eaLnBrk="1" hangingPunct="1">
              <a:spcBef>
                <a:spcPct val="50000"/>
              </a:spcBef>
              <a:defRPr/>
            </a:pPr>
            <a:endParaRPr lang="nl-NL" sz="20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-4763" y="2616200"/>
            <a:ext cx="4429126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nl-NL" sz="2000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nl-NL" sz="20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Spezifische Anwendungen</a:t>
            </a: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4779963" y="2616200"/>
            <a:ext cx="4292600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nl-NL" sz="20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Anwendungsbezogene Vorteile</a:t>
            </a:r>
          </a:p>
        </p:txBody>
      </p:sp>
      <p:sp>
        <p:nvSpPr>
          <p:cNvPr id="83978" name="AutoShape 10"/>
          <p:cNvSpPr>
            <a:spLocks noChangeArrowheads="1"/>
          </p:cNvSpPr>
          <p:nvPr/>
        </p:nvSpPr>
        <p:spPr bwMode="auto">
          <a:xfrm>
            <a:off x="4654550" y="3282950"/>
            <a:ext cx="444500" cy="292100"/>
          </a:xfrm>
          <a:prstGeom prst="rightArrow">
            <a:avLst>
              <a:gd name="adj1" fmla="val 50000"/>
              <a:gd name="adj2" fmla="val 81378"/>
            </a:avLst>
          </a:prstGeom>
          <a:solidFill>
            <a:srgbClr val="EAEC5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83979" name="AutoShape 11"/>
          <p:cNvSpPr>
            <a:spLocks noChangeArrowheads="1"/>
          </p:cNvSpPr>
          <p:nvPr/>
        </p:nvSpPr>
        <p:spPr bwMode="auto">
          <a:xfrm>
            <a:off x="4654550" y="4197350"/>
            <a:ext cx="444500" cy="292100"/>
          </a:xfrm>
          <a:prstGeom prst="rightArrow">
            <a:avLst>
              <a:gd name="adj1" fmla="val 50000"/>
              <a:gd name="adj2" fmla="val 81378"/>
            </a:avLst>
          </a:prstGeom>
          <a:solidFill>
            <a:srgbClr val="EAEC5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300038" y="5816600"/>
            <a:ext cx="4276725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nl-NL" sz="20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Hinweis :</a:t>
            </a: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300038" y="6121400"/>
            <a:ext cx="8315325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sz="2000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Safe-T-Stand Absatzmarkt.</a:t>
            </a:r>
          </a:p>
        </p:txBody>
      </p:sp>
      <p:sp>
        <p:nvSpPr>
          <p:cNvPr id="83982" name="Line 14"/>
          <p:cNvSpPr>
            <a:spLocks noChangeShapeType="1"/>
          </p:cNvSpPr>
          <p:nvPr/>
        </p:nvSpPr>
        <p:spPr bwMode="auto">
          <a:xfrm>
            <a:off x="387350" y="5791200"/>
            <a:ext cx="8445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83983" name="Line 15"/>
          <p:cNvSpPr>
            <a:spLocks noChangeShapeType="1"/>
          </p:cNvSpPr>
          <p:nvPr/>
        </p:nvSpPr>
        <p:spPr bwMode="auto">
          <a:xfrm>
            <a:off x="311150" y="4114800"/>
            <a:ext cx="4178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83984" name="Line 16"/>
          <p:cNvSpPr>
            <a:spLocks noChangeShapeType="1"/>
          </p:cNvSpPr>
          <p:nvPr/>
        </p:nvSpPr>
        <p:spPr bwMode="auto">
          <a:xfrm>
            <a:off x="5264150" y="4114800"/>
            <a:ext cx="3568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-4763" y="403225"/>
            <a:ext cx="9001126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ESIGN UND 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NWENDUNGEN 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GFK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AutoShape 2"/>
          <p:cNvSpPr>
            <a:spLocks noChangeArrowheads="1"/>
          </p:cNvSpPr>
          <p:nvPr/>
        </p:nvSpPr>
        <p:spPr bwMode="auto">
          <a:xfrm>
            <a:off x="82550" y="2444750"/>
            <a:ext cx="8978900" cy="42545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114F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EAEC5E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84995" name="AutoShape 3"/>
          <p:cNvSpPr>
            <a:spLocks noChangeArrowheads="1"/>
          </p:cNvSpPr>
          <p:nvPr/>
        </p:nvSpPr>
        <p:spPr bwMode="auto">
          <a:xfrm>
            <a:off x="82550" y="1682750"/>
            <a:ext cx="8978900" cy="5969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114F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EAEC5E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147638" y="1671638"/>
            <a:ext cx="542925" cy="771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4400" b="0">
                <a:solidFill>
                  <a:srgbClr val="C11208"/>
                </a:solidFill>
                <a:latin typeface="Wingdings" pitchFamily="2" charset="2"/>
              </a:rPr>
              <a:t></a:t>
            </a:r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741363" y="1762125"/>
            <a:ext cx="2667000" cy="528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nl-NL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AHRZEUGBAU.</a:t>
            </a:r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223838" y="3225800"/>
            <a:ext cx="4276725" cy="177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Abteilungen zum Verzinken.</a:t>
            </a:r>
          </a:p>
          <a:p>
            <a:pPr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und Lackiererei.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Produktions/Montagebetriebe,</a:t>
            </a:r>
          </a:p>
          <a:p>
            <a:pPr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Fertigungsstraßen.</a:t>
            </a:r>
          </a:p>
        </p:txBody>
      </p:sp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5160963" y="3225800"/>
            <a:ext cx="3911600" cy="314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Hohe chemische Resistenz.</a:t>
            </a:r>
          </a:p>
          <a:p>
            <a:pPr>
              <a:spcBef>
                <a:spcPct val="50000"/>
              </a:spcBef>
              <a:defRPr/>
            </a:pPr>
            <a:endParaRPr lang="nl-NL" sz="20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Ergonomisch.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nl-NL" sz="2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Hoher Lauf- und Stehkomfort.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nl-NL" sz="2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Stoßabsorptionsfähigkeit.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nl-NL" sz="2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Schalldämmend.</a:t>
            </a:r>
            <a:endParaRPr lang="nl-NL" sz="20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nl-NL" sz="20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-4763" y="2616200"/>
            <a:ext cx="4429126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nl-NL" sz="2000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nl-NL" sz="20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Spezifische Anwendungen</a:t>
            </a:r>
          </a:p>
        </p:txBody>
      </p:sp>
      <p:sp>
        <p:nvSpPr>
          <p:cNvPr id="85001" name="Rectangle 9"/>
          <p:cNvSpPr>
            <a:spLocks noChangeArrowheads="1"/>
          </p:cNvSpPr>
          <p:nvPr/>
        </p:nvSpPr>
        <p:spPr bwMode="auto">
          <a:xfrm>
            <a:off x="4779963" y="2616200"/>
            <a:ext cx="4292600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nl-NL" sz="20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Anwendungsbezogene Vorteile</a:t>
            </a:r>
          </a:p>
        </p:txBody>
      </p:sp>
      <p:sp>
        <p:nvSpPr>
          <p:cNvPr id="85002" name="AutoShape 10"/>
          <p:cNvSpPr>
            <a:spLocks noChangeArrowheads="1"/>
          </p:cNvSpPr>
          <p:nvPr/>
        </p:nvSpPr>
        <p:spPr bwMode="auto">
          <a:xfrm>
            <a:off x="4578350" y="3282950"/>
            <a:ext cx="444500" cy="292100"/>
          </a:xfrm>
          <a:prstGeom prst="rightArrow">
            <a:avLst>
              <a:gd name="adj1" fmla="val 50000"/>
              <a:gd name="adj2" fmla="val 81378"/>
            </a:avLst>
          </a:prstGeom>
          <a:solidFill>
            <a:srgbClr val="EAEC5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85003" name="AutoShape 11"/>
          <p:cNvSpPr>
            <a:spLocks noChangeArrowheads="1"/>
          </p:cNvSpPr>
          <p:nvPr/>
        </p:nvSpPr>
        <p:spPr bwMode="auto">
          <a:xfrm>
            <a:off x="4578350" y="4197350"/>
            <a:ext cx="444500" cy="292100"/>
          </a:xfrm>
          <a:prstGeom prst="rightArrow">
            <a:avLst>
              <a:gd name="adj1" fmla="val 50000"/>
              <a:gd name="adj2" fmla="val 81378"/>
            </a:avLst>
          </a:prstGeom>
          <a:solidFill>
            <a:srgbClr val="EAEC5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85004" name="Rectangle 12"/>
          <p:cNvSpPr>
            <a:spLocks noChangeArrowheads="1"/>
          </p:cNvSpPr>
          <p:nvPr/>
        </p:nvSpPr>
        <p:spPr bwMode="auto">
          <a:xfrm>
            <a:off x="300038" y="5969000"/>
            <a:ext cx="4276725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nl-NL" sz="20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Hinweis :</a:t>
            </a:r>
          </a:p>
        </p:txBody>
      </p:sp>
      <p:sp>
        <p:nvSpPr>
          <p:cNvPr id="85005" name="Rectangle 13"/>
          <p:cNvSpPr>
            <a:spLocks noChangeArrowheads="1"/>
          </p:cNvSpPr>
          <p:nvPr/>
        </p:nvSpPr>
        <p:spPr bwMode="auto">
          <a:xfrm>
            <a:off x="300038" y="6273800"/>
            <a:ext cx="8315325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sz="2000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Werke für Fahrzeugbau haben oft eigene Wasser Kläranlagen.</a:t>
            </a:r>
          </a:p>
        </p:txBody>
      </p:sp>
      <p:sp>
        <p:nvSpPr>
          <p:cNvPr id="85006" name="Line 14"/>
          <p:cNvSpPr>
            <a:spLocks noChangeShapeType="1"/>
          </p:cNvSpPr>
          <p:nvPr/>
        </p:nvSpPr>
        <p:spPr bwMode="auto">
          <a:xfrm>
            <a:off x="387350" y="6019800"/>
            <a:ext cx="8445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85007" name="Line 15"/>
          <p:cNvSpPr>
            <a:spLocks noChangeShapeType="1"/>
          </p:cNvSpPr>
          <p:nvPr/>
        </p:nvSpPr>
        <p:spPr bwMode="auto">
          <a:xfrm>
            <a:off x="311150" y="4114800"/>
            <a:ext cx="3949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85008" name="Line 16"/>
          <p:cNvSpPr>
            <a:spLocks noChangeShapeType="1"/>
          </p:cNvSpPr>
          <p:nvPr/>
        </p:nvSpPr>
        <p:spPr bwMode="auto">
          <a:xfrm>
            <a:off x="5264150" y="4114800"/>
            <a:ext cx="3568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85009" name="Rectangle 17"/>
          <p:cNvSpPr>
            <a:spLocks noChangeArrowheads="1"/>
          </p:cNvSpPr>
          <p:nvPr/>
        </p:nvSpPr>
        <p:spPr bwMode="auto">
          <a:xfrm>
            <a:off x="-4763" y="403225"/>
            <a:ext cx="9001126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ESIGN UND 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NWENDUNGEN 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GFK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AutoShape 2"/>
          <p:cNvSpPr>
            <a:spLocks noChangeArrowheads="1"/>
          </p:cNvSpPr>
          <p:nvPr/>
        </p:nvSpPr>
        <p:spPr bwMode="auto">
          <a:xfrm>
            <a:off x="82550" y="2444750"/>
            <a:ext cx="8978900" cy="42545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114F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EAEC5E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86019" name="AutoShape 3"/>
          <p:cNvSpPr>
            <a:spLocks noChangeArrowheads="1"/>
          </p:cNvSpPr>
          <p:nvPr/>
        </p:nvSpPr>
        <p:spPr bwMode="auto">
          <a:xfrm>
            <a:off x="82550" y="1682750"/>
            <a:ext cx="8978900" cy="5969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114F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EAEC5E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147638" y="1671638"/>
            <a:ext cx="542925" cy="771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4400" b="0">
                <a:solidFill>
                  <a:srgbClr val="C11208"/>
                </a:solidFill>
                <a:latin typeface="Wingdings" pitchFamily="2" charset="2"/>
              </a:rPr>
              <a:t></a:t>
            </a:r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-4763" y="403225"/>
            <a:ext cx="9001126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ESIGN UND 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NWENDUNGEN 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GFK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741363" y="1762125"/>
            <a:ext cx="2120900" cy="528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  <a:r>
              <a:rPr lang="nl-NL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UFTFAHRT.</a:t>
            </a:r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223838" y="3225800"/>
            <a:ext cx="4276725" cy="314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Abteilungen zum Verzinken.</a:t>
            </a:r>
          </a:p>
          <a:p>
            <a:pPr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und Lackiererei.</a:t>
            </a:r>
          </a:p>
          <a:p>
            <a:pPr>
              <a:spcBef>
                <a:spcPct val="50000"/>
              </a:spcBef>
              <a:defRPr/>
            </a:pPr>
            <a:endParaRPr lang="nl-NL" sz="20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Prüfungsräume für Elektro- </a:t>
            </a:r>
          </a:p>
          <a:p>
            <a:pPr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magnetische Transparenz.</a:t>
            </a:r>
          </a:p>
          <a:p>
            <a:pPr>
              <a:spcBef>
                <a:spcPct val="50000"/>
              </a:spcBef>
              <a:defRPr/>
            </a:pPr>
            <a:endParaRPr lang="nl-NL" sz="20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Produktion und Wartung.      </a:t>
            </a:r>
          </a:p>
        </p:txBody>
      </p:sp>
      <p:sp>
        <p:nvSpPr>
          <p:cNvPr id="86024" name="Rectangle 8"/>
          <p:cNvSpPr>
            <a:spLocks noChangeArrowheads="1"/>
          </p:cNvSpPr>
          <p:nvPr/>
        </p:nvSpPr>
        <p:spPr bwMode="auto">
          <a:xfrm>
            <a:off x="5160963" y="3225800"/>
            <a:ext cx="3911600" cy="314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Hohe chemische Resistenz.</a:t>
            </a:r>
          </a:p>
          <a:p>
            <a:pPr>
              <a:spcBef>
                <a:spcPct val="50000"/>
              </a:spcBef>
              <a:defRPr/>
            </a:pPr>
            <a:endParaRPr lang="nl-NL" sz="20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endParaRPr lang="nl-NL" sz="20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Antimagnetisch.</a:t>
            </a:r>
          </a:p>
          <a:p>
            <a:pPr>
              <a:spcBef>
                <a:spcPct val="50000"/>
              </a:spcBef>
              <a:defRPr/>
            </a:pPr>
            <a:endParaRPr lang="nl-NL" sz="20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endParaRPr lang="nl-NL" sz="20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(Mobile) Arbeitsbühnen.</a:t>
            </a:r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-4763" y="2616200"/>
            <a:ext cx="4429126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nl-NL" sz="2000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nl-NL" sz="20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Spezifische Anwendungen</a:t>
            </a:r>
          </a:p>
        </p:txBody>
      </p:sp>
      <p:sp>
        <p:nvSpPr>
          <p:cNvPr id="86026" name="Rectangle 10"/>
          <p:cNvSpPr>
            <a:spLocks noChangeArrowheads="1"/>
          </p:cNvSpPr>
          <p:nvPr/>
        </p:nvSpPr>
        <p:spPr bwMode="auto">
          <a:xfrm>
            <a:off x="4779963" y="2616200"/>
            <a:ext cx="4292600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nl-NL" sz="20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Anwendungsbezogene Vorteile</a:t>
            </a:r>
          </a:p>
        </p:txBody>
      </p:sp>
      <p:sp>
        <p:nvSpPr>
          <p:cNvPr id="86027" name="AutoShape 11"/>
          <p:cNvSpPr>
            <a:spLocks noChangeArrowheads="1"/>
          </p:cNvSpPr>
          <p:nvPr/>
        </p:nvSpPr>
        <p:spPr bwMode="auto">
          <a:xfrm>
            <a:off x="4578350" y="3282950"/>
            <a:ext cx="463550" cy="292100"/>
          </a:xfrm>
          <a:prstGeom prst="rightArrow">
            <a:avLst>
              <a:gd name="adj1" fmla="val 50000"/>
              <a:gd name="adj2" fmla="val 84865"/>
            </a:avLst>
          </a:prstGeom>
          <a:solidFill>
            <a:srgbClr val="EAEC5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86028" name="AutoShape 12"/>
          <p:cNvSpPr>
            <a:spLocks noChangeArrowheads="1"/>
          </p:cNvSpPr>
          <p:nvPr/>
        </p:nvSpPr>
        <p:spPr bwMode="auto">
          <a:xfrm>
            <a:off x="4578350" y="4654550"/>
            <a:ext cx="463550" cy="292100"/>
          </a:xfrm>
          <a:prstGeom prst="rightArrow">
            <a:avLst>
              <a:gd name="adj1" fmla="val 50000"/>
              <a:gd name="adj2" fmla="val 84865"/>
            </a:avLst>
          </a:prstGeom>
          <a:solidFill>
            <a:srgbClr val="EAEC5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86029" name="Line 13"/>
          <p:cNvSpPr>
            <a:spLocks noChangeShapeType="1"/>
          </p:cNvSpPr>
          <p:nvPr/>
        </p:nvSpPr>
        <p:spPr bwMode="auto">
          <a:xfrm>
            <a:off x="387350" y="4343400"/>
            <a:ext cx="3644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86030" name="AutoShape 14"/>
          <p:cNvSpPr>
            <a:spLocks noChangeArrowheads="1"/>
          </p:cNvSpPr>
          <p:nvPr/>
        </p:nvSpPr>
        <p:spPr bwMode="auto">
          <a:xfrm>
            <a:off x="4578350" y="6026150"/>
            <a:ext cx="463550" cy="292100"/>
          </a:xfrm>
          <a:prstGeom prst="rightArrow">
            <a:avLst>
              <a:gd name="adj1" fmla="val 50000"/>
              <a:gd name="adj2" fmla="val 84865"/>
            </a:avLst>
          </a:prstGeom>
          <a:solidFill>
            <a:srgbClr val="EAEC5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86031" name="Line 15"/>
          <p:cNvSpPr>
            <a:spLocks noChangeShapeType="1"/>
          </p:cNvSpPr>
          <p:nvPr/>
        </p:nvSpPr>
        <p:spPr bwMode="auto">
          <a:xfrm>
            <a:off x="387350" y="5715000"/>
            <a:ext cx="3644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86032" name="Line 16"/>
          <p:cNvSpPr>
            <a:spLocks noChangeShapeType="1"/>
          </p:cNvSpPr>
          <p:nvPr/>
        </p:nvSpPr>
        <p:spPr bwMode="auto">
          <a:xfrm>
            <a:off x="5264150" y="4343400"/>
            <a:ext cx="3492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86033" name="Line 17"/>
          <p:cNvSpPr>
            <a:spLocks noChangeShapeType="1"/>
          </p:cNvSpPr>
          <p:nvPr/>
        </p:nvSpPr>
        <p:spPr bwMode="auto">
          <a:xfrm>
            <a:off x="5264150" y="5715000"/>
            <a:ext cx="3492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AutoShape 2"/>
          <p:cNvSpPr>
            <a:spLocks noChangeArrowheads="1"/>
          </p:cNvSpPr>
          <p:nvPr/>
        </p:nvSpPr>
        <p:spPr bwMode="auto">
          <a:xfrm>
            <a:off x="82550" y="2444750"/>
            <a:ext cx="8978900" cy="42545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114F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EAEC5E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87043" name="AutoShape 3"/>
          <p:cNvSpPr>
            <a:spLocks noChangeArrowheads="1"/>
          </p:cNvSpPr>
          <p:nvPr/>
        </p:nvSpPr>
        <p:spPr bwMode="auto">
          <a:xfrm>
            <a:off x="82550" y="1682750"/>
            <a:ext cx="8978900" cy="5969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114F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EAEC5E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147638" y="1671638"/>
            <a:ext cx="542925" cy="771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4400" b="0">
                <a:solidFill>
                  <a:srgbClr val="C11208"/>
                </a:solidFill>
                <a:latin typeface="Wingdings" pitchFamily="2" charset="2"/>
              </a:rPr>
              <a:t></a:t>
            </a:r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741363" y="1762125"/>
            <a:ext cx="6065837" cy="528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nl-NL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UNSTSTOFF</a:t>
            </a:r>
            <a:r>
              <a:rPr lang="nl-NL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nl-NL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UND</a:t>
            </a:r>
            <a:r>
              <a:rPr lang="nl-NL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G</a:t>
            </a:r>
            <a:r>
              <a:rPr lang="nl-NL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UMMI</a:t>
            </a:r>
            <a:r>
              <a:rPr lang="nl-NL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</a:t>
            </a:r>
            <a:r>
              <a:rPr lang="nl-NL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NDUSTRIE.</a:t>
            </a:r>
          </a:p>
        </p:txBody>
      </p:sp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223838" y="3225800"/>
            <a:ext cx="4429125" cy="314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“Naße” Verfahrens/Produktions-</a:t>
            </a:r>
          </a:p>
          <a:p>
            <a:pPr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prozeß Bereiche. </a:t>
            </a:r>
          </a:p>
          <a:p>
            <a:pPr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nl-NL" sz="2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(Reifen, Schläuche, PP, PE, Acryl,</a:t>
            </a:r>
          </a:p>
          <a:p>
            <a:pPr>
              <a:spcBef>
                <a:spcPct val="50000"/>
              </a:spcBef>
              <a:defRPr/>
            </a:pPr>
            <a:r>
              <a:rPr lang="nl-NL" sz="2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Lexan usw.).</a:t>
            </a:r>
            <a:endParaRPr lang="nl-NL" sz="20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Lagerung chemische Rohstoffe,</a:t>
            </a:r>
          </a:p>
          <a:p>
            <a:pPr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Chemikaliën Abfüllstationen und</a:t>
            </a:r>
          </a:p>
          <a:p>
            <a:pPr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Dosiereinrichtungen.</a:t>
            </a:r>
          </a:p>
        </p:txBody>
      </p:sp>
      <p:sp>
        <p:nvSpPr>
          <p:cNvPr id="87047" name="Rectangle 7"/>
          <p:cNvSpPr>
            <a:spLocks noChangeArrowheads="1"/>
          </p:cNvSpPr>
          <p:nvPr/>
        </p:nvSpPr>
        <p:spPr bwMode="auto">
          <a:xfrm>
            <a:off x="5160963" y="3225800"/>
            <a:ext cx="3911600" cy="2235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Korrosionsbeständigkeit.</a:t>
            </a:r>
          </a:p>
          <a:p>
            <a:pPr>
              <a:spcBef>
                <a:spcPct val="50000"/>
              </a:spcBef>
              <a:defRPr/>
            </a:pPr>
            <a:endParaRPr lang="nl-NL" sz="20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endParaRPr lang="nl-NL" sz="20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endParaRPr lang="nl-NL" sz="20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Hohe chemische Resistenz.</a:t>
            </a:r>
            <a:r>
              <a:rPr lang="nl-NL" sz="2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87048" name="Rectangle 8"/>
          <p:cNvSpPr>
            <a:spLocks noChangeArrowheads="1"/>
          </p:cNvSpPr>
          <p:nvPr/>
        </p:nvSpPr>
        <p:spPr bwMode="auto">
          <a:xfrm>
            <a:off x="-4763" y="2616200"/>
            <a:ext cx="4429126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nl-NL" sz="2000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nl-NL" sz="20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Spezifische Anwendungen</a:t>
            </a:r>
          </a:p>
        </p:txBody>
      </p:sp>
      <p:sp>
        <p:nvSpPr>
          <p:cNvPr id="87049" name="Rectangle 9"/>
          <p:cNvSpPr>
            <a:spLocks noChangeArrowheads="1"/>
          </p:cNvSpPr>
          <p:nvPr/>
        </p:nvSpPr>
        <p:spPr bwMode="auto">
          <a:xfrm>
            <a:off x="4779963" y="2616200"/>
            <a:ext cx="4292600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nl-NL" sz="20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Anwendungsbezogene Vorteile</a:t>
            </a:r>
          </a:p>
        </p:txBody>
      </p:sp>
      <p:sp>
        <p:nvSpPr>
          <p:cNvPr id="87050" name="AutoShape 10"/>
          <p:cNvSpPr>
            <a:spLocks noChangeArrowheads="1"/>
          </p:cNvSpPr>
          <p:nvPr/>
        </p:nvSpPr>
        <p:spPr bwMode="auto">
          <a:xfrm>
            <a:off x="4654550" y="3282950"/>
            <a:ext cx="444500" cy="292100"/>
          </a:xfrm>
          <a:prstGeom prst="rightArrow">
            <a:avLst>
              <a:gd name="adj1" fmla="val 50000"/>
              <a:gd name="adj2" fmla="val 81378"/>
            </a:avLst>
          </a:prstGeom>
          <a:solidFill>
            <a:srgbClr val="EAEC5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87051" name="AutoShape 11"/>
          <p:cNvSpPr>
            <a:spLocks noChangeArrowheads="1"/>
          </p:cNvSpPr>
          <p:nvPr/>
        </p:nvSpPr>
        <p:spPr bwMode="auto">
          <a:xfrm>
            <a:off x="4654550" y="5111750"/>
            <a:ext cx="444500" cy="292100"/>
          </a:xfrm>
          <a:prstGeom prst="rightArrow">
            <a:avLst>
              <a:gd name="adj1" fmla="val 50000"/>
              <a:gd name="adj2" fmla="val 81378"/>
            </a:avLst>
          </a:prstGeom>
          <a:solidFill>
            <a:srgbClr val="EAEC5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87052" name="Line 12"/>
          <p:cNvSpPr>
            <a:spLocks noChangeShapeType="1"/>
          </p:cNvSpPr>
          <p:nvPr/>
        </p:nvSpPr>
        <p:spPr bwMode="auto">
          <a:xfrm>
            <a:off x="387350" y="6477000"/>
            <a:ext cx="8445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87053" name="Line 13"/>
          <p:cNvSpPr>
            <a:spLocks noChangeShapeType="1"/>
          </p:cNvSpPr>
          <p:nvPr/>
        </p:nvSpPr>
        <p:spPr bwMode="auto">
          <a:xfrm>
            <a:off x="311150" y="5029200"/>
            <a:ext cx="4178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87054" name="Line 14"/>
          <p:cNvSpPr>
            <a:spLocks noChangeShapeType="1"/>
          </p:cNvSpPr>
          <p:nvPr/>
        </p:nvSpPr>
        <p:spPr bwMode="auto">
          <a:xfrm>
            <a:off x="5264150" y="5029200"/>
            <a:ext cx="3568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87055" name="Rectangle 15"/>
          <p:cNvSpPr>
            <a:spLocks noChangeArrowheads="1"/>
          </p:cNvSpPr>
          <p:nvPr/>
        </p:nvSpPr>
        <p:spPr bwMode="auto">
          <a:xfrm>
            <a:off x="-4763" y="403225"/>
            <a:ext cx="9001126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ESIGN UND 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NWENDUNGEN 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GFK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AutoShape 2"/>
          <p:cNvSpPr>
            <a:spLocks noChangeArrowheads="1"/>
          </p:cNvSpPr>
          <p:nvPr/>
        </p:nvSpPr>
        <p:spPr bwMode="auto">
          <a:xfrm>
            <a:off x="82550" y="2444750"/>
            <a:ext cx="8978900" cy="42545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114F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EAEC5E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88067" name="AutoShape 3"/>
          <p:cNvSpPr>
            <a:spLocks noChangeArrowheads="1"/>
          </p:cNvSpPr>
          <p:nvPr/>
        </p:nvSpPr>
        <p:spPr bwMode="auto">
          <a:xfrm>
            <a:off x="82550" y="1682750"/>
            <a:ext cx="8978900" cy="5969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114F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EAEC5E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147638" y="1671638"/>
            <a:ext cx="542925" cy="771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4400" b="0">
                <a:solidFill>
                  <a:srgbClr val="C11208"/>
                </a:solidFill>
                <a:latin typeface="Wingdings" pitchFamily="2" charset="2"/>
              </a:rPr>
              <a:t></a:t>
            </a:r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741363" y="1762125"/>
            <a:ext cx="4241800" cy="528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Ö</a:t>
            </a:r>
            <a:r>
              <a:rPr lang="nl-NL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nl-NL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UND </a:t>
            </a:r>
            <a:r>
              <a:rPr lang="nl-NL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</a:t>
            </a:r>
            <a:r>
              <a:rPr lang="nl-NL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 / </a:t>
            </a:r>
            <a:r>
              <a:rPr lang="nl-NL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nl-NL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FFSHORE.</a:t>
            </a:r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223838" y="3149600"/>
            <a:ext cx="4657725" cy="314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Konstruktionen und Verlegung</a:t>
            </a:r>
          </a:p>
          <a:p>
            <a:pPr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für (schwimmende) Bohrinsel, </a:t>
            </a:r>
          </a:p>
          <a:p>
            <a:pPr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Bohrturmplatforms und</a:t>
            </a:r>
          </a:p>
          <a:p>
            <a:pPr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Tankschiffe.</a:t>
            </a:r>
          </a:p>
          <a:p>
            <a:pPr>
              <a:spcBef>
                <a:spcPct val="50000"/>
              </a:spcBef>
              <a:defRPr/>
            </a:pPr>
            <a:r>
              <a:rPr lang="nl-NL" sz="2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(Podeste, Laufstege, Rollbrücken,</a:t>
            </a:r>
          </a:p>
          <a:p>
            <a:pPr>
              <a:spcBef>
                <a:spcPct val="50000"/>
              </a:spcBef>
              <a:defRPr/>
            </a:pPr>
            <a:r>
              <a:rPr lang="nl-NL" sz="2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Treppen, Gangways, Gefahrstelle </a:t>
            </a:r>
          </a:p>
          <a:p>
            <a:pPr>
              <a:spcBef>
                <a:spcPct val="50000"/>
              </a:spcBef>
              <a:defRPr/>
            </a:pPr>
            <a:r>
              <a:rPr lang="nl-NL" sz="2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Abschirmung, splash area’s usw.).</a:t>
            </a:r>
          </a:p>
        </p:txBody>
      </p:sp>
      <p:sp>
        <p:nvSpPr>
          <p:cNvPr id="88071" name="Rectangle 7"/>
          <p:cNvSpPr>
            <a:spLocks noChangeArrowheads="1"/>
          </p:cNvSpPr>
          <p:nvPr/>
        </p:nvSpPr>
        <p:spPr bwMode="auto">
          <a:xfrm>
            <a:off x="5160963" y="3149600"/>
            <a:ext cx="3911600" cy="345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Witterungs und UV-beständig.</a:t>
            </a:r>
          </a:p>
          <a:p>
            <a:pPr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Keine Funkenerzeugung. </a:t>
            </a:r>
          </a:p>
          <a:p>
            <a:pPr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Chemische Resistenz.</a:t>
            </a:r>
            <a:endParaRPr lang="nl-NL" sz="2000" b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Feuerfreie installation.</a:t>
            </a:r>
          </a:p>
          <a:p>
            <a:pPr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Rutschhemmung.</a:t>
            </a:r>
          </a:p>
          <a:p>
            <a:pPr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Leicht (Gewicht der Gesamtkonstruktion).</a:t>
            </a:r>
          </a:p>
          <a:p>
            <a:pPr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Nicht elektrisch leitend usw.</a:t>
            </a:r>
          </a:p>
        </p:txBody>
      </p:sp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-4763" y="2616200"/>
            <a:ext cx="4429126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nl-NL" sz="2000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nl-NL" sz="20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Spezifische Anwendungen</a:t>
            </a:r>
          </a:p>
        </p:txBody>
      </p:sp>
      <p:sp>
        <p:nvSpPr>
          <p:cNvPr id="88073" name="Rectangle 9"/>
          <p:cNvSpPr>
            <a:spLocks noChangeArrowheads="1"/>
          </p:cNvSpPr>
          <p:nvPr/>
        </p:nvSpPr>
        <p:spPr bwMode="auto">
          <a:xfrm>
            <a:off x="4779963" y="2616200"/>
            <a:ext cx="4292600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nl-NL" sz="20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Anwendungsbezogene Vorteile</a:t>
            </a:r>
          </a:p>
        </p:txBody>
      </p:sp>
      <p:sp>
        <p:nvSpPr>
          <p:cNvPr id="88074" name="AutoShape 10"/>
          <p:cNvSpPr>
            <a:spLocks noChangeArrowheads="1"/>
          </p:cNvSpPr>
          <p:nvPr/>
        </p:nvSpPr>
        <p:spPr bwMode="auto">
          <a:xfrm>
            <a:off x="4578350" y="3206750"/>
            <a:ext cx="444500" cy="292100"/>
          </a:xfrm>
          <a:prstGeom prst="rightArrow">
            <a:avLst>
              <a:gd name="adj1" fmla="val 50000"/>
              <a:gd name="adj2" fmla="val 81378"/>
            </a:avLst>
          </a:prstGeom>
          <a:solidFill>
            <a:srgbClr val="EAEC5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88075" name="Rectangle 11"/>
          <p:cNvSpPr>
            <a:spLocks noChangeArrowheads="1"/>
          </p:cNvSpPr>
          <p:nvPr/>
        </p:nvSpPr>
        <p:spPr bwMode="auto">
          <a:xfrm>
            <a:off x="-4763" y="403225"/>
            <a:ext cx="9001126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ESIGN UND 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NWENDUNGEN 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GFK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AutoShape 2"/>
          <p:cNvSpPr>
            <a:spLocks noChangeArrowheads="1"/>
          </p:cNvSpPr>
          <p:nvPr/>
        </p:nvSpPr>
        <p:spPr bwMode="auto">
          <a:xfrm>
            <a:off x="82550" y="2444750"/>
            <a:ext cx="8978900" cy="42545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114F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EAEC5E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89091" name="AutoShape 3"/>
          <p:cNvSpPr>
            <a:spLocks noChangeArrowheads="1"/>
          </p:cNvSpPr>
          <p:nvPr/>
        </p:nvSpPr>
        <p:spPr bwMode="auto">
          <a:xfrm>
            <a:off x="82550" y="1682750"/>
            <a:ext cx="8978900" cy="5969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114F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EAEC5E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147638" y="1671638"/>
            <a:ext cx="542925" cy="771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4400" b="0">
                <a:solidFill>
                  <a:srgbClr val="C11208"/>
                </a:solidFill>
                <a:latin typeface="Wingdings" pitchFamily="2" charset="2"/>
              </a:rPr>
              <a:t></a:t>
            </a:r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741363" y="1762125"/>
            <a:ext cx="6800850" cy="528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r>
              <a:rPr lang="nl-NL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RINKWASSER</a:t>
            </a:r>
            <a:r>
              <a:rPr lang="nl-NL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/A</a:t>
            </a:r>
            <a:r>
              <a:rPr lang="nl-NL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BWASSER</a:t>
            </a:r>
            <a:r>
              <a:rPr lang="nl-NL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B</a:t>
            </a:r>
            <a:r>
              <a:rPr lang="nl-NL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EHANDLUNG.</a:t>
            </a:r>
          </a:p>
        </p:txBody>
      </p:sp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223838" y="3225800"/>
            <a:ext cx="4429125" cy="2235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Konstruktionen in Produktions-</a:t>
            </a:r>
          </a:p>
          <a:p>
            <a:pPr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prozeß bezogene Bereiche.       </a:t>
            </a:r>
          </a:p>
          <a:p>
            <a:pPr>
              <a:spcBef>
                <a:spcPct val="50000"/>
              </a:spcBef>
              <a:defRPr/>
            </a:pPr>
            <a:r>
              <a:rPr lang="nl-NL" sz="2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(Filtrierräume, flüssiges Chlor- und </a:t>
            </a:r>
          </a:p>
          <a:p>
            <a:pPr>
              <a:spcBef>
                <a:spcPct val="50000"/>
              </a:spcBef>
              <a:defRPr/>
            </a:pPr>
            <a:r>
              <a:rPr lang="nl-NL" sz="2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Natriumhydroxidlösungen Bereiche,</a:t>
            </a:r>
          </a:p>
          <a:p>
            <a:pPr>
              <a:spcBef>
                <a:spcPct val="50000"/>
              </a:spcBef>
              <a:defRPr/>
            </a:pPr>
            <a:r>
              <a:rPr lang="nl-NL" sz="2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Trennungsanlagen).</a:t>
            </a:r>
          </a:p>
        </p:txBody>
      </p:sp>
      <p:sp>
        <p:nvSpPr>
          <p:cNvPr id="89095" name="Rectangle 7"/>
          <p:cNvSpPr>
            <a:spLocks noChangeArrowheads="1"/>
          </p:cNvSpPr>
          <p:nvPr/>
        </p:nvSpPr>
        <p:spPr bwMode="auto">
          <a:xfrm>
            <a:off x="5160963" y="3225800"/>
            <a:ext cx="3911600" cy="132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Sehr hohe korrosions- und</a:t>
            </a:r>
          </a:p>
          <a:p>
            <a:pPr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chemische Resistenz.</a:t>
            </a:r>
            <a:endParaRPr lang="nl-NL" sz="2000" b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Rutschhemmung.</a:t>
            </a:r>
          </a:p>
        </p:txBody>
      </p:sp>
      <p:sp>
        <p:nvSpPr>
          <p:cNvPr id="89096" name="Rectangle 8"/>
          <p:cNvSpPr>
            <a:spLocks noChangeArrowheads="1"/>
          </p:cNvSpPr>
          <p:nvPr/>
        </p:nvSpPr>
        <p:spPr bwMode="auto">
          <a:xfrm>
            <a:off x="-4763" y="2616200"/>
            <a:ext cx="4429126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nl-NL" sz="2000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nl-NL" sz="20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Spezifische Anwendungen</a:t>
            </a:r>
          </a:p>
        </p:txBody>
      </p:sp>
      <p:sp>
        <p:nvSpPr>
          <p:cNvPr id="89097" name="Rectangle 9"/>
          <p:cNvSpPr>
            <a:spLocks noChangeArrowheads="1"/>
          </p:cNvSpPr>
          <p:nvPr/>
        </p:nvSpPr>
        <p:spPr bwMode="auto">
          <a:xfrm>
            <a:off x="4779963" y="2616200"/>
            <a:ext cx="4292600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nl-NL" sz="20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Anwendungsbezogene Vorteile</a:t>
            </a:r>
          </a:p>
        </p:txBody>
      </p:sp>
      <p:sp>
        <p:nvSpPr>
          <p:cNvPr id="89098" name="AutoShape 10"/>
          <p:cNvSpPr>
            <a:spLocks noChangeArrowheads="1"/>
          </p:cNvSpPr>
          <p:nvPr/>
        </p:nvSpPr>
        <p:spPr bwMode="auto">
          <a:xfrm>
            <a:off x="4654550" y="3282950"/>
            <a:ext cx="444500" cy="292100"/>
          </a:xfrm>
          <a:prstGeom prst="rightArrow">
            <a:avLst>
              <a:gd name="adj1" fmla="val 50000"/>
              <a:gd name="adj2" fmla="val 81378"/>
            </a:avLst>
          </a:prstGeom>
          <a:solidFill>
            <a:srgbClr val="EAEC5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89099" name="Line 11"/>
          <p:cNvSpPr>
            <a:spLocks noChangeShapeType="1"/>
          </p:cNvSpPr>
          <p:nvPr/>
        </p:nvSpPr>
        <p:spPr bwMode="auto">
          <a:xfrm>
            <a:off x="311150" y="5562600"/>
            <a:ext cx="4178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89100" name="Line 12"/>
          <p:cNvSpPr>
            <a:spLocks noChangeShapeType="1"/>
          </p:cNvSpPr>
          <p:nvPr/>
        </p:nvSpPr>
        <p:spPr bwMode="auto">
          <a:xfrm>
            <a:off x="5264150" y="5562600"/>
            <a:ext cx="3568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89101" name="Rectangle 13"/>
          <p:cNvSpPr>
            <a:spLocks noChangeArrowheads="1"/>
          </p:cNvSpPr>
          <p:nvPr/>
        </p:nvSpPr>
        <p:spPr bwMode="auto">
          <a:xfrm>
            <a:off x="-4763" y="403225"/>
            <a:ext cx="9001126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ESIGN UND 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NWENDUNGEN 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GFK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AutoShape 2"/>
          <p:cNvSpPr>
            <a:spLocks noChangeArrowheads="1"/>
          </p:cNvSpPr>
          <p:nvPr/>
        </p:nvSpPr>
        <p:spPr bwMode="auto">
          <a:xfrm>
            <a:off x="82550" y="2444750"/>
            <a:ext cx="8978900" cy="42545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114F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EAEC5E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90115" name="AutoShape 3"/>
          <p:cNvSpPr>
            <a:spLocks noChangeArrowheads="1"/>
          </p:cNvSpPr>
          <p:nvPr/>
        </p:nvSpPr>
        <p:spPr bwMode="auto">
          <a:xfrm>
            <a:off x="82550" y="1682750"/>
            <a:ext cx="8978900" cy="5969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114F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EAEC5E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147638" y="1671638"/>
            <a:ext cx="542925" cy="771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4400" b="0">
                <a:solidFill>
                  <a:srgbClr val="C11208"/>
                </a:solidFill>
                <a:latin typeface="Wingdings" pitchFamily="2" charset="2"/>
              </a:rPr>
              <a:t></a:t>
            </a: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741363" y="1762125"/>
            <a:ext cx="4178300" cy="528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r>
              <a:rPr lang="nl-NL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ARINE</a:t>
            </a:r>
            <a:r>
              <a:rPr lang="nl-NL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nl-NL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UND </a:t>
            </a:r>
            <a:r>
              <a:rPr lang="nl-NL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nl-NL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CHIFFBAU</a:t>
            </a:r>
            <a:r>
              <a:rPr lang="nl-NL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223838" y="3225800"/>
            <a:ext cx="4657725" cy="2235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Podeste, Stege, Schiffsräume und</a:t>
            </a:r>
          </a:p>
          <a:p>
            <a:pPr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Rinnenabdeckung, Rollbrücken,</a:t>
            </a:r>
          </a:p>
          <a:p>
            <a:pPr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Gefahrstelle Abschirmung,</a:t>
            </a:r>
          </a:p>
          <a:p>
            <a:pPr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Gangways, Landungsbrücke,</a:t>
            </a:r>
          </a:p>
          <a:p>
            <a:pPr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Gullydeckel usw.</a:t>
            </a:r>
          </a:p>
        </p:txBody>
      </p:sp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5160963" y="3225800"/>
            <a:ext cx="3911600" cy="314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Korrosionsbeständig.</a:t>
            </a:r>
          </a:p>
          <a:p>
            <a:pPr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Witterungs und UV-beständig.</a:t>
            </a:r>
          </a:p>
          <a:p>
            <a:pPr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Rutschhemmung.</a:t>
            </a:r>
          </a:p>
          <a:p>
            <a:pPr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Nicht elektrisch leitend.</a:t>
            </a:r>
          </a:p>
          <a:p>
            <a:pPr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Leicht (Hebung).</a:t>
            </a:r>
          </a:p>
          <a:p>
            <a:pPr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Schalldämmend.</a:t>
            </a:r>
          </a:p>
          <a:p>
            <a:pPr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Ästetisch.</a:t>
            </a:r>
          </a:p>
        </p:txBody>
      </p:sp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-4763" y="2616200"/>
            <a:ext cx="4429126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nl-NL" sz="2000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nl-NL" sz="20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Spezifische Anwendungen</a:t>
            </a:r>
          </a:p>
        </p:txBody>
      </p:sp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4779963" y="2616200"/>
            <a:ext cx="4292600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nl-NL" sz="20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Anwendungsbezogene Vorteile</a:t>
            </a:r>
          </a:p>
        </p:txBody>
      </p:sp>
      <p:sp>
        <p:nvSpPr>
          <p:cNvPr id="90122" name="AutoShape 10"/>
          <p:cNvSpPr>
            <a:spLocks noChangeArrowheads="1"/>
          </p:cNvSpPr>
          <p:nvPr/>
        </p:nvSpPr>
        <p:spPr bwMode="auto">
          <a:xfrm>
            <a:off x="4730750" y="3282950"/>
            <a:ext cx="444500" cy="292100"/>
          </a:xfrm>
          <a:prstGeom prst="rightArrow">
            <a:avLst>
              <a:gd name="adj1" fmla="val 50000"/>
              <a:gd name="adj2" fmla="val 81378"/>
            </a:avLst>
          </a:prstGeom>
          <a:solidFill>
            <a:srgbClr val="EAEC5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90123" name="Rectangle 11"/>
          <p:cNvSpPr>
            <a:spLocks noChangeArrowheads="1"/>
          </p:cNvSpPr>
          <p:nvPr/>
        </p:nvSpPr>
        <p:spPr bwMode="auto">
          <a:xfrm>
            <a:off x="-4763" y="403225"/>
            <a:ext cx="9001126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ESIGN UND 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NWENDUNGEN 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GFK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AutoShape 2"/>
          <p:cNvSpPr>
            <a:spLocks noChangeArrowheads="1"/>
          </p:cNvSpPr>
          <p:nvPr/>
        </p:nvSpPr>
        <p:spPr bwMode="auto">
          <a:xfrm>
            <a:off x="82550" y="2444750"/>
            <a:ext cx="8978900" cy="42545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114F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EAEC5E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91139" name="AutoShape 3"/>
          <p:cNvSpPr>
            <a:spLocks noChangeArrowheads="1"/>
          </p:cNvSpPr>
          <p:nvPr/>
        </p:nvSpPr>
        <p:spPr bwMode="auto">
          <a:xfrm>
            <a:off x="82550" y="1682750"/>
            <a:ext cx="8978900" cy="5969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114F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EAEC5E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147638" y="1671638"/>
            <a:ext cx="542925" cy="771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4400" b="0">
                <a:solidFill>
                  <a:srgbClr val="C11208"/>
                </a:solidFill>
                <a:latin typeface="Wingdings" pitchFamily="2" charset="2"/>
              </a:rPr>
              <a:t></a:t>
            </a:r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741363" y="1762125"/>
            <a:ext cx="2206625" cy="528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r>
              <a:rPr lang="nl-NL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RANSPORT.</a:t>
            </a:r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223838" y="3225800"/>
            <a:ext cx="4657725" cy="269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Arbeitsbühnen, Werkstätte.</a:t>
            </a:r>
          </a:p>
          <a:p>
            <a:pPr>
              <a:spcBef>
                <a:spcPct val="50000"/>
              </a:spcBef>
              <a:defRPr/>
            </a:pPr>
            <a:r>
              <a:rPr lang="nl-NL" sz="2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(Auftankanlagen, periodische</a:t>
            </a:r>
          </a:p>
          <a:p>
            <a:pPr>
              <a:spcBef>
                <a:spcPct val="50000"/>
              </a:spcBef>
              <a:defRPr/>
            </a:pPr>
            <a:r>
              <a:rPr lang="nl-NL" sz="2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Wartung/Reparaturwerkstätte und</a:t>
            </a:r>
          </a:p>
          <a:p>
            <a:pPr>
              <a:spcBef>
                <a:spcPct val="50000"/>
              </a:spcBef>
              <a:defRPr/>
            </a:pPr>
            <a:r>
              <a:rPr lang="nl-NL" sz="2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Inspektionsstellen, Reinigungs-</a:t>
            </a:r>
          </a:p>
          <a:p>
            <a:pPr>
              <a:spcBef>
                <a:spcPct val="50000"/>
              </a:spcBef>
              <a:defRPr/>
            </a:pPr>
            <a:r>
              <a:rPr lang="nl-NL" sz="2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anlagen für LKW, Tankfahrzeuge,</a:t>
            </a:r>
          </a:p>
          <a:p>
            <a:pPr>
              <a:spcBef>
                <a:spcPct val="50000"/>
              </a:spcBef>
              <a:defRPr/>
            </a:pPr>
            <a:r>
              <a:rPr lang="nl-NL" sz="2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PKW usw.).</a:t>
            </a:r>
          </a:p>
        </p:txBody>
      </p:sp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5160963" y="3225800"/>
            <a:ext cx="3911600" cy="269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Sehr hohe korrosions- und</a:t>
            </a:r>
          </a:p>
          <a:p>
            <a:pPr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chemische Resistenz.</a:t>
            </a:r>
          </a:p>
          <a:p>
            <a:pPr>
              <a:spcBef>
                <a:spcPct val="50000"/>
              </a:spcBef>
              <a:defRPr/>
            </a:pPr>
            <a:r>
              <a:rPr lang="nl-NL" sz="2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(Reinigungsmittel, Kraftstoffe,</a:t>
            </a:r>
          </a:p>
          <a:p>
            <a:pPr>
              <a:spcBef>
                <a:spcPct val="50000"/>
              </a:spcBef>
              <a:defRPr/>
            </a:pPr>
            <a:r>
              <a:rPr lang="nl-NL" sz="2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Akkusäure...).</a:t>
            </a:r>
          </a:p>
          <a:p>
            <a:pPr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Rutschhemmung.</a:t>
            </a:r>
          </a:p>
          <a:p>
            <a:pPr>
              <a:spcBef>
                <a:spcPct val="50000"/>
              </a:spcBef>
              <a:defRPr/>
            </a:pPr>
            <a:r>
              <a:rPr lang="nl-NL" sz="2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Kraftstoffe, Öl, Schmierstoffe...)</a:t>
            </a:r>
          </a:p>
        </p:txBody>
      </p:sp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-4763" y="2616200"/>
            <a:ext cx="4429126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nl-NL" sz="2000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nl-NL" sz="20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Spezifische Anwendungen</a:t>
            </a:r>
          </a:p>
        </p:txBody>
      </p:sp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4779963" y="2616200"/>
            <a:ext cx="4292600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nl-NL" sz="20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Anwendungsbezogene Vorteile</a:t>
            </a:r>
          </a:p>
        </p:txBody>
      </p:sp>
      <p:sp>
        <p:nvSpPr>
          <p:cNvPr id="91146" name="AutoShape 10"/>
          <p:cNvSpPr>
            <a:spLocks noChangeArrowheads="1"/>
          </p:cNvSpPr>
          <p:nvPr/>
        </p:nvSpPr>
        <p:spPr bwMode="auto">
          <a:xfrm>
            <a:off x="4654550" y="3282950"/>
            <a:ext cx="444500" cy="292100"/>
          </a:xfrm>
          <a:prstGeom prst="rightArrow">
            <a:avLst>
              <a:gd name="adj1" fmla="val 50000"/>
              <a:gd name="adj2" fmla="val 81378"/>
            </a:avLst>
          </a:prstGeom>
          <a:solidFill>
            <a:srgbClr val="EAEC5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91147" name="Line 11"/>
          <p:cNvSpPr>
            <a:spLocks noChangeShapeType="1"/>
          </p:cNvSpPr>
          <p:nvPr/>
        </p:nvSpPr>
        <p:spPr bwMode="auto">
          <a:xfrm>
            <a:off x="311150" y="6019800"/>
            <a:ext cx="4178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91148" name="Line 12"/>
          <p:cNvSpPr>
            <a:spLocks noChangeShapeType="1"/>
          </p:cNvSpPr>
          <p:nvPr/>
        </p:nvSpPr>
        <p:spPr bwMode="auto">
          <a:xfrm>
            <a:off x="5264150" y="6019800"/>
            <a:ext cx="3568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91149" name="Rectangle 13"/>
          <p:cNvSpPr>
            <a:spLocks noChangeArrowheads="1"/>
          </p:cNvSpPr>
          <p:nvPr/>
        </p:nvSpPr>
        <p:spPr bwMode="auto">
          <a:xfrm>
            <a:off x="-4763" y="403225"/>
            <a:ext cx="9001126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ESIGN UND 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NWENDUNGEN 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GFK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AutoShape 2"/>
          <p:cNvSpPr>
            <a:spLocks noChangeArrowheads="1"/>
          </p:cNvSpPr>
          <p:nvPr/>
        </p:nvSpPr>
        <p:spPr bwMode="auto">
          <a:xfrm>
            <a:off x="82550" y="2444750"/>
            <a:ext cx="8978900" cy="42545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114F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EAEC5E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92163" name="AutoShape 3"/>
          <p:cNvSpPr>
            <a:spLocks noChangeArrowheads="1"/>
          </p:cNvSpPr>
          <p:nvPr/>
        </p:nvSpPr>
        <p:spPr bwMode="auto">
          <a:xfrm>
            <a:off x="82550" y="1682750"/>
            <a:ext cx="8978900" cy="5969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114F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EAEC5E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147638" y="1671638"/>
            <a:ext cx="542925" cy="771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4400" b="0">
                <a:solidFill>
                  <a:srgbClr val="C11208"/>
                </a:solidFill>
                <a:latin typeface="Wingdings" pitchFamily="2" charset="2"/>
              </a:rPr>
              <a:t></a:t>
            </a:r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741363" y="1762125"/>
            <a:ext cx="3524250" cy="528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r>
              <a:rPr lang="nl-NL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ASSENTRANSPORT.</a:t>
            </a:r>
          </a:p>
        </p:txBody>
      </p:sp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223838" y="3225800"/>
            <a:ext cx="4657725" cy="314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Haltestellen (Podeste) für U-Bahn,</a:t>
            </a:r>
          </a:p>
          <a:p>
            <a:pPr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Laufstege.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Arbeitsbühnen, Werkstätte.</a:t>
            </a:r>
          </a:p>
          <a:p>
            <a:pPr>
              <a:spcBef>
                <a:spcPct val="50000"/>
              </a:spcBef>
              <a:defRPr/>
            </a:pPr>
            <a:r>
              <a:rPr lang="nl-NL" sz="2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(Wartungsstege und Reparaturwerk-</a:t>
            </a:r>
          </a:p>
          <a:p>
            <a:pPr>
              <a:spcBef>
                <a:spcPct val="50000"/>
              </a:spcBef>
              <a:defRPr/>
            </a:pPr>
            <a:r>
              <a:rPr lang="nl-NL" sz="2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stätte, Inspektionsstellen, Wasch- </a:t>
            </a:r>
          </a:p>
          <a:p>
            <a:pPr>
              <a:spcBef>
                <a:spcPct val="50000"/>
              </a:spcBef>
              <a:defRPr/>
            </a:pPr>
            <a:r>
              <a:rPr lang="nl-NL" sz="2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anlagen für Zug, Waggons und</a:t>
            </a:r>
          </a:p>
          <a:p>
            <a:pPr>
              <a:spcBef>
                <a:spcPct val="50000"/>
              </a:spcBef>
              <a:defRPr/>
            </a:pPr>
            <a:r>
              <a:rPr lang="nl-NL" sz="2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Eisenbahnwagen...).</a:t>
            </a:r>
          </a:p>
        </p:txBody>
      </p:sp>
      <p:sp>
        <p:nvSpPr>
          <p:cNvPr id="92167" name="Rectangle 7"/>
          <p:cNvSpPr>
            <a:spLocks noChangeArrowheads="1"/>
          </p:cNvSpPr>
          <p:nvPr/>
        </p:nvSpPr>
        <p:spPr bwMode="auto">
          <a:xfrm>
            <a:off x="5160963" y="3225800"/>
            <a:ext cx="3911600" cy="314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Witterungs und UV-beständig.</a:t>
            </a:r>
          </a:p>
          <a:p>
            <a:pPr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Nicht elektrisch leitend.</a:t>
            </a:r>
          </a:p>
          <a:p>
            <a:pPr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Chemische Resistenz.</a:t>
            </a:r>
            <a:endParaRPr lang="nl-NL" sz="2000" b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r>
              <a:rPr lang="nl-NL" sz="2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(Reinigungsmittel, Kraftstoffe).</a:t>
            </a:r>
          </a:p>
          <a:p>
            <a:pPr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Rutschhemmung.</a:t>
            </a:r>
          </a:p>
          <a:p>
            <a:pPr>
              <a:spcBef>
                <a:spcPct val="50000"/>
              </a:spcBef>
              <a:defRPr/>
            </a:pPr>
            <a:r>
              <a:rPr lang="nl-NL" sz="2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Kraftstoffe, Öl, Schmierstoffe...).</a:t>
            </a:r>
          </a:p>
          <a:p>
            <a:pPr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Leicht (Hebung).</a:t>
            </a:r>
          </a:p>
        </p:txBody>
      </p:sp>
      <p:sp>
        <p:nvSpPr>
          <p:cNvPr id="92168" name="Rectangle 8"/>
          <p:cNvSpPr>
            <a:spLocks noChangeArrowheads="1"/>
          </p:cNvSpPr>
          <p:nvPr/>
        </p:nvSpPr>
        <p:spPr bwMode="auto">
          <a:xfrm>
            <a:off x="-4763" y="2616200"/>
            <a:ext cx="4429126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nl-NL" sz="2000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nl-NL" sz="20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Spezifische Anwendungen</a:t>
            </a:r>
          </a:p>
        </p:txBody>
      </p:sp>
      <p:sp>
        <p:nvSpPr>
          <p:cNvPr id="92169" name="Rectangle 9"/>
          <p:cNvSpPr>
            <a:spLocks noChangeArrowheads="1"/>
          </p:cNvSpPr>
          <p:nvPr/>
        </p:nvSpPr>
        <p:spPr bwMode="auto">
          <a:xfrm>
            <a:off x="4779963" y="2616200"/>
            <a:ext cx="4292600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nl-NL" sz="20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Anwendungsbezogene Vorteile</a:t>
            </a:r>
          </a:p>
        </p:txBody>
      </p:sp>
      <p:sp>
        <p:nvSpPr>
          <p:cNvPr id="92170" name="AutoShape 10"/>
          <p:cNvSpPr>
            <a:spLocks noChangeArrowheads="1"/>
          </p:cNvSpPr>
          <p:nvPr/>
        </p:nvSpPr>
        <p:spPr bwMode="auto">
          <a:xfrm>
            <a:off x="4730750" y="3282950"/>
            <a:ext cx="444500" cy="292100"/>
          </a:xfrm>
          <a:prstGeom prst="rightArrow">
            <a:avLst>
              <a:gd name="adj1" fmla="val 50000"/>
              <a:gd name="adj2" fmla="val 81378"/>
            </a:avLst>
          </a:prstGeom>
          <a:solidFill>
            <a:srgbClr val="EAEC5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92171" name="Line 11"/>
          <p:cNvSpPr>
            <a:spLocks noChangeShapeType="1"/>
          </p:cNvSpPr>
          <p:nvPr/>
        </p:nvSpPr>
        <p:spPr bwMode="auto">
          <a:xfrm>
            <a:off x="311150" y="4114800"/>
            <a:ext cx="4178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92172" name="Line 12"/>
          <p:cNvSpPr>
            <a:spLocks noChangeShapeType="1"/>
          </p:cNvSpPr>
          <p:nvPr/>
        </p:nvSpPr>
        <p:spPr bwMode="auto">
          <a:xfrm>
            <a:off x="5264150" y="4114800"/>
            <a:ext cx="3568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92173" name="AutoShape 13"/>
          <p:cNvSpPr>
            <a:spLocks noChangeArrowheads="1"/>
          </p:cNvSpPr>
          <p:nvPr/>
        </p:nvSpPr>
        <p:spPr bwMode="auto">
          <a:xfrm>
            <a:off x="4730750" y="4197350"/>
            <a:ext cx="444500" cy="292100"/>
          </a:xfrm>
          <a:prstGeom prst="rightArrow">
            <a:avLst>
              <a:gd name="adj1" fmla="val 50000"/>
              <a:gd name="adj2" fmla="val 81378"/>
            </a:avLst>
          </a:prstGeom>
          <a:solidFill>
            <a:srgbClr val="EAEC5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92174" name="Rectangle 14"/>
          <p:cNvSpPr>
            <a:spLocks noChangeArrowheads="1"/>
          </p:cNvSpPr>
          <p:nvPr/>
        </p:nvSpPr>
        <p:spPr bwMode="auto">
          <a:xfrm>
            <a:off x="-4763" y="403225"/>
            <a:ext cx="9001126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ESIGN UND 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NWENDUNGEN 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GFK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1027" descr="C:\WINDOWS\crossect26mm3d-4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51"/>
          <p:cNvGrpSpPr>
            <a:grpSpLocks/>
          </p:cNvGrpSpPr>
          <p:nvPr/>
        </p:nvGrpSpPr>
        <p:grpSpPr bwMode="auto">
          <a:xfrm>
            <a:off x="3048000" y="3886200"/>
            <a:ext cx="3048000" cy="1905000"/>
            <a:chOff x="1920" y="2544"/>
            <a:chExt cx="1920" cy="1200"/>
          </a:xfrm>
        </p:grpSpPr>
        <p:graphicFrame>
          <p:nvGraphicFramePr>
            <p:cNvPr id="2051" name="Object 1025"/>
            <p:cNvGraphicFramePr>
              <a:graphicFrameLocks noChangeAspect="1"/>
            </p:cNvGraphicFramePr>
            <p:nvPr/>
          </p:nvGraphicFramePr>
          <p:xfrm>
            <a:off x="2592" y="2544"/>
            <a:ext cx="676" cy="960"/>
          </p:xfrm>
          <a:graphic>
            <a:graphicData uri="http://schemas.openxmlformats.org/presentationml/2006/ole">
              <p:oleObj spid="_x0000_s2051" name="Clip" r:id="rId4" imgW="1761905" imgH="2628571" progId="MS_ClipArt_Gallery.2">
                <p:embed/>
              </p:oleObj>
            </a:graphicData>
          </a:graphic>
        </p:graphicFrame>
        <p:sp>
          <p:nvSpPr>
            <p:cNvPr id="136198" name="Text Box 1030"/>
            <p:cNvSpPr txBox="1">
              <a:spLocks noChangeArrowheads="1"/>
            </p:cNvSpPr>
            <p:nvPr/>
          </p:nvSpPr>
          <p:spPr bwMode="auto">
            <a:xfrm>
              <a:off x="1920" y="3302"/>
              <a:ext cx="192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nl-NL" sz="2000" i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PROJECT SUPERVISION</a:t>
              </a:r>
            </a:p>
          </p:txBody>
        </p:sp>
      </p:grpSp>
      <p:grpSp>
        <p:nvGrpSpPr>
          <p:cNvPr id="3" name="Group 1048"/>
          <p:cNvGrpSpPr>
            <a:grpSpLocks/>
          </p:cNvGrpSpPr>
          <p:nvPr/>
        </p:nvGrpSpPr>
        <p:grpSpPr bwMode="auto">
          <a:xfrm>
            <a:off x="-152400" y="2633663"/>
            <a:ext cx="2971800" cy="1557337"/>
            <a:chOff x="-96" y="1659"/>
            <a:chExt cx="1872" cy="981"/>
          </a:xfrm>
        </p:grpSpPr>
        <p:graphicFrame>
          <p:nvGraphicFramePr>
            <p:cNvPr id="2050" name="Object 1024"/>
            <p:cNvGraphicFramePr>
              <a:graphicFrameLocks noChangeAspect="1"/>
            </p:cNvGraphicFramePr>
            <p:nvPr/>
          </p:nvGraphicFramePr>
          <p:xfrm>
            <a:off x="192" y="1659"/>
            <a:ext cx="1248" cy="837"/>
          </p:xfrm>
          <a:graphic>
            <a:graphicData uri="http://schemas.openxmlformats.org/presentationml/2006/ole">
              <p:oleObj spid="_x0000_s2050" name="Clip" r:id="rId5" imgW="2628571" imgH="1761905" progId="MS_ClipArt_Gallery.2">
                <p:embed/>
              </p:oleObj>
            </a:graphicData>
          </a:graphic>
        </p:graphicFrame>
        <p:sp>
          <p:nvSpPr>
            <p:cNvPr id="136200" name="Text Box 1032"/>
            <p:cNvSpPr txBox="1">
              <a:spLocks noChangeArrowheads="1"/>
            </p:cNvSpPr>
            <p:nvPr/>
          </p:nvSpPr>
          <p:spPr bwMode="auto">
            <a:xfrm>
              <a:off x="-96" y="2390"/>
              <a:ext cx="187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nl-NL" sz="2000" i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CONSTRUCTIONS</a:t>
              </a:r>
              <a:endParaRPr lang="nl-NL" b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136206" name="WordArt 1038"/>
          <p:cNvSpPr>
            <a:spLocks noChangeArrowheads="1" noChangeShapeType="1" noTextEdit="1"/>
          </p:cNvSpPr>
          <p:nvPr/>
        </p:nvSpPr>
        <p:spPr bwMode="auto">
          <a:xfrm>
            <a:off x="7467600" y="152400"/>
            <a:ext cx="15240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065"/>
              </a:avLst>
            </a:prstTxWarp>
            <a:scene3d>
              <a:camera prst="legacyPerspectiveBottomRight">
                <a:rot lat="0" lon="215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>
              <a:defRPr/>
            </a:pPr>
            <a:r>
              <a:rPr lang="en-US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000000"/>
                    </a:gs>
                    <a:gs pos="50000">
                      <a:schemeClr val="bg2"/>
                    </a:gs>
                    <a:gs pos="100000">
                      <a:srgbClr val="000000"/>
                    </a:gs>
                  </a:gsLst>
                  <a:lin ang="2700000" scaled="1"/>
                </a:gradFill>
                <a:latin typeface="Arial Black"/>
              </a:rPr>
              <a:t>ALPINAGRATE </a:t>
            </a:r>
            <a:endParaRPr lang="sk-SK" sz="3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000000"/>
                  </a:gs>
                  <a:gs pos="50000">
                    <a:schemeClr val="bg2"/>
                  </a:gs>
                  <a:gs pos="100000">
                    <a:srgbClr val="000000"/>
                  </a:gs>
                </a:gsLst>
                <a:lin ang="2700000" scaled="1"/>
              </a:gradFill>
              <a:latin typeface="Arial Black"/>
            </a:endParaRPr>
          </a:p>
          <a:p>
            <a:pPr algn="ctr">
              <a:defRPr/>
            </a:pPr>
            <a:r>
              <a:rPr lang="sk-SK" sz="3600" kern="10" spc="72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DCEBF5"/>
                    </a:gs>
                    <a:gs pos="100000">
                      <a:srgbClr val="DCEBF5">
                        <a:gamma/>
                        <a:shade val="56078"/>
                        <a:invGamma/>
                      </a:srgbClr>
                    </a:gs>
                  </a:gsLst>
                  <a:lin ang="5400000" scaled="1"/>
                </a:gradFill>
                <a:latin typeface="Arial Black"/>
              </a:rPr>
              <a:t>n</a:t>
            </a:r>
          </a:p>
        </p:txBody>
      </p:sp>
      <p:grpSp>
        <p:nvGrpSpPr>
          <p:cNvPr id="4" name="Group 1049"/>
          <p:cNvGrpSpPr>
            <a:grpSpLocks/>
          </p:cNvGrpSpPr>
          <p:nvPr/>
        </p:nvGrpSpPr>
        <p:grpSpPr bwMode="auto">
          <a:xfrm>
            <a:off x="3048000" y="1203325"/>
            <a:ext cx="3048000" cy="1311275"/>
            <a:chOff x="1920" y="672"/>
            <a:chExt cx="1920" cy="826"/>
          </a:xfrm>
        </p:grpSpPr>
        <p:grpSp>
          <p:nvGrpSpPr>
            <p:cNvPr id="2062" name="Group 1039"/>
            <p:cNvGrpSpPr>
              <a:grpSpLocks/>
            </p:cNvGrpSpPr>
            <p:nvPr/>
          </p:nvGrpSpPr>
          <p:grpSpPr bwMode="auto">
            <a:xfrm>
              <a:off x="2400" y="672"/>
              <a:ext cx="960" cy="720"/>
              <a:chOff x="2208" y="960"/>
              <a:chExt cx="792" cy="624"/>
            </a:xfrm>
          </p:grpSpPr>
          <p:grpSp>
            <p:nvGrpSpPr>
              <p:cNvPr id="2064" name="Group 1040"/>
              <p:cNvGrpSpPr>
                <a:grpSpLocks/>
              </p:cNvGrpSpPr>
              <p:nvPr/>
            </p:nvGrpSpPr>
            <p:grpSpPr bwMode="auto">
              <a:xfrm>
                <a:off x="2208" y="960"/>
                <a:ext cx="792" cy="624"/>
                <a:chOff x="2208" y="960"/>
                <a:chExt cx="792" cy="624"/>
              </a:xfrm>
            </p:grpSpPr>
            <p:pic>
              <p:nvPicPr>
                <p:cNvPr id="2066" name="Picture 1041" descr="C:\Mijn documenten\internet_sb99b(2).gif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2208" y="1296"/>
                  <a:ext cx="792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67" name="Picture 1042" descr="C:\Mijn documenten\internet_sb99title_nld(2).gif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 l="1662" r="77077"/>
                <a:stretch>
                  <a:fillRect/>
                </a:stretch>
              </p:blipFill>
              <p:spPr bwMode="auto">
                <a:xfrm>
                  <a:off x="2208" y="960"/>
                  <a:ext cx="768" cy="3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2065" name="Picture 1043" descr="C:\Mijn documenten\mill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208" y="960"/>
                <a:ext cx="240" cy="2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36212" name="Text Box 1044"/>
            <p:cNvSpPr txBox="1">
              <a:spLocks noChangeArrowheads="1"/>
            </p:cNvSpPr>
            <p:nvPr/>
          </p:nvSpPr>
          <p:spPr bwMode="auto">
            <a:xfrm>
              <a:off x="1920" y="1248"/>
              <a:ext cx="192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nl-NL" sz="2000" i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(PRE-)</a:t>
              </a:r>
              <a:r>
                <a:rPr lang="nl-NL" sz="2000" i="1">
                  <a:solidFill>
                    <a:schemeClr val="tx2"/>
                  </a:solidFill>
                </a:rPr>
                <a:t> </a:t>
              </a:r>
              <a:r>
                <a:rPr lang="nl-NL" sz="2000" i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ENGINEERING</a:t>
              </a:r>
              <a:endParaRPr lang="nl-NL" sz="2000" i="1">
                <a:solidFill>
                  <a:schemeClr val="tx2"/>
                </a:solidFill>
              </a:endParaRPr>
            </a:p>
          </p:txBody>
        </p:sp>
      </p:grpSp>
      <p:grpSp>
        <p:nvGrpSpPr>
          <p:cNvPr id="7" name="Group 1050"/>
          <p:cNvGrpSpPr>
            <a:grpSpLocks/>
          </p:cNvGrpSpPr>
          <p:nvPr/>
        </p:nvGrpSpPr>
        <p:grpSpPr bwMode="auto">
          <a:xfrm>
            <a:off x="6553200" y="2498725"/>
            <a:ext cx="2438400" cy="1768475"/>
            <a:chOff x="4128" y="1536"/>
            <a:chExt cx="1536" cy="1114"/>
          </a:xfrm>
        </p:grpSpPr>
        <p:pic>
          <p:nvPicPr>
            <p:cNvPr id="2060" name="Picture 1046" descr="C:\WINDOWS\Desktop\Werkmap\Hps\DOC\Foto's\eems1.pcx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464" y="1536"/>
              <a:ext cx="798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6202" name="Text Box 1034"/>
            <p:cNvSpPr txBox="1">
              <a:spLocks noChangeArrowheads="1"/>
            </p:cNvSpPr>
            <p:nvPr/>
          </p:nvSpPr>
          <p:spPr bwMode="auto">
            <a:xfrm>
              <a:off x="4128" y="2400"/>
              <a:ext cx="15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nl-NL" sz="2000" i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INSTALLATIONS</a:t>
              </a:r>
            </a:p>
          </p:txBody>
        </p:sp>
      </p:grpSp>
      <p:sp>
        <p:nvSpPr>
          <p:cNvPr id="136220" name="Text Box 1052"/>
          <p:cNvSpPr txBox="1">
            <a:spLocks noChangeArrowheads="1"/>
          </p:cNvSpPr>
          <p:nvPr/>
        </p:nvSpPr>
        <p:spPr bwMode="auto">
          <a:xfrm>
            <a:off x="304800" y="457200"/>
            <a:ext cx="88392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nl-NL" sz="4000">
                <a:solidFill>
                  <a:srgbClr val="919191"/>
                </a:solidFill>
                <a:latin typeface="Tahoma" pitchFamily="34" charset="0"/>
              </a:rPr>
              <a:t>A CONCEPT WITH SOLUTIONS</a:t>
            </a:r>
          </a:p>
        </p:txBody>
      </p:sp>
      <p:sp>
        <p:nvSpPr>
          <p:cNvPr id="136221" name="Text Box 1053"/>
          <p:cNvSpPr txBox="1">
            <a:spLocks noChangeArrowheads="1"/>
          </p:cNvSpPr>
          <p:nvPr/>
        </p:nvSpPr>
        <p:spPr bwMode="auto">
          <a:xfrm>
            <a:off x="152400" y="5791200"/>
            <a:ext cx="88392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nl-NL" sz="4000">
                <a:solidFill>
                  <a:srgbClr val="919191"/>
                </a:solidFill>
                <a:latin typeface="Tahoma" pitchFamily="34" charset="0"/>
              </a:rPr>
              <a:t>FOR TURN-KEY PROJECTS</a:t>
            </a: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20" grpId="0" build="p" autoUpdateAnimBg="0"/>
      <p:bldP spid="136221" grpId="0" build="p" autoUpdateAnimBg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AutoShape 2"/>
          <p:cNvSpPr>
            <a:spLocks noChangeArrowheads="1"/>
          </p:cNvSpPr>
          <p:nvPr/>
        </p:nvSpPr>
        <p:spPr bwMode="auto">
          <a:xfrm>
            <a:off x="82550" y="2444750"/>
            <a:ext cx="8978900" cy="42545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114F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EAEC5E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93187" name="AutoShape 3"/>
          <p:cNvSpPr>
            <a:spLocks noChangeArrowheads="1"/>
          </p:cNvSpPr>
          <p:nvPr/>
        </p:nvSpPr>
        <p:spPr bwMode="auto">
          <a:xfrm>
            <a:off x="82550" y="1682750"/>
            <a:ext cx="8978900" cy="5969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114F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EAEC5E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147638" y="1671638"/>
            <a:ext cx="542925" cy="771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4400" b="0">
                <a:solidFill>
                  <a:srgbClr val="C11208"/>
                </a:solidFill>
                <a:latin typeface="Wingdings" pitchFamily="2" charset="2"/>
              </a:rPr>
              <a:t></a:t>
            </a:r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741363" y="1762125"/>
            <a:ext cx="3589337" cy="528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nl-NL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REIZEIT UND </a:t>
            </a:r>
            <a:r>
              <a:rPr lang="nl-NL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nl-NL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PORT</a:t>
            </a:r>
            <a:r>
              <a:rPr lang="nl-NL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223838" y="3225800"/>
            <a:ext cx="4657725" cy="2235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Yachthäfen, Wasser-, Feriën-, </a:t>
            </a:r>
          </a:p>
          <a:p>
            <a:pPr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und Themaparken, Sporthallen...</a:t>
            </a:r>
          </a:p>
          <a:p>
            <a:pPr>
              <a:spcBef>
                <a:spcPct val="50000"/>
              </a:spcBef>
              <a:defRPr/>
            </a:pPr>
            <a:r>
              <a:rPr lang="nl-NL" sz="2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(Landungsstege, Schwimmdock,</a:t>
            </a:r>
          </a:p>
          <a:p>
            <a:pPr>
              <a:spcBef>
                <a:spcPct val="50000"/>
              </a:spcBef>
              <a:defRPr/>
            </a:pPr>
            <a:r>
              <a:rPr lang="nl-NL" sz="2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Rinnenabdeckung, Podeste,</a:t>
            </a:r>
          </a:p>
          <a:p>
            <a:pPr>
              <a:spcBef>
                <a:spcPct val="50000"/>
              </a:spcBef>
              <a:defRPr/>
            </a:pPr>
            <a:r>
              <a:rPr lang="nl-NL" sz="2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Gefahrstelle Abschirmung usw.)</a:t>
            </a:r>
          </a:p>
        </p:txBody>
      </p:sp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5160963" y="3225800"/>
            <a:ext cx="3911600" cy="314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Korrosionsbeständig.</a:t>
            </a:r>
          </a:p>
          <a:p>
            <a:pPr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Witterungs und UV-beständig.</a:t>
            </a:r>
          </a:p>
          <a:p>
            <a:pPr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Rutschhemmung.</a:t>
            </a:r>
          </a:p>
          <a:p>
            <a:pPr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Nicht elektrisch leitend.</a:t>
            </a:r>
          </a:p>
          <a:p>
            <a:pPr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Leicht (Hebung).</a:t>
            </a:r>
          </a:p>
          <a:p>
            <a:pPr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Schalldämmend.</a:t>
            </a:r>
          </a:p>
          <a:p>
            <a:pPr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Ästetisch.</a:t>
            </a:r>
          </a:p>
        </p:txBody>
      </p:sp>
      <p:sp>
        <p:nvSpPr>
          <p:cNvPr id="93192" name="Rectangle 8"/>
          <p:cNvSpPr>
            <a:spLocks noChangeArrowheads="1"/>
          </p:cNvSpPr>
          <p:nvPr/>
        </p:nvSpPr>
        <p:spPr bwMode="auto">
          <a:xfrm>
            <a:off x="-4763" y="2616200"/>
            <a:ext cx="4429126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nl-NL" sz="2000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nl-NL" sz="20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Spezifische Anwendungen</a:t>
            </a:r>
          </a:p>
        </p:txBody>
      </p:sp>
      <p:sp>
        <p:nvSpPr>
          <p:cNvPr id="93193" name="Rectangle 9"/>
          <p:cNvSpPr>
            <a:spLocks noChangeArrowheads="1"/>
          </p:cNvSpPr>
          <p:nvPr/>
        </p:nvSpPr>
        <p:spPr bwMode="auto">
          <a:xfrm>
            <a:off x="4779963" y="2616200"/>
            <a:ext cx="4292600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nl-NL" sz="20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Anwendungsbezogene Vorteile</a:t>
            </a:r>
          </a:p>
        </p:txBody>
      </p:sp>
      <p:sp>
        <p:nvSpPr>
          <p:cNvPr id="93194" name="AutoShape 10"/>
          <p:cNvSpPr>
            <a:spLocks noChangeArrowheads="1"/>
          </p:cNvSpPr>
          <p:nvPr/>
        </p:nvSpPr>
        <p:spPr bwMode="auto">
          <a:xfrm>
            <a:off x="4578350" y="3282950"/>
            <a:ext cx="444500" cy="292100"/>
          </a:xfrm>
          <a:prstGeom prst="rightArrow">
            <a:avLst>
              <a:gd name="adj1" fmla="val 50000"/>
              <a:gd name="adj2" fmla="val 81378"/>
            </a:avLst>
          </a:prstGeom>
          <a:solidFill>
            <a:srgbClr val="EAEC5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93195" name="Rectangle 11"/>
          <p:cNvSpPr>
            <a:spLocks noChangeArrowheads="1"/>
          </p:cNvSpPr>
          <p:nvPr/>
        </p:nvSpPr>
        <p:spPr bwMode="auto">
          <a:xfrm>
            <a:off x="-4763" y="403225"/>
            <a:ext cx="9001126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ESIGN UND 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NWENDUNGEN 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GFK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AutoShape 2"/>
          <p:cNvSpPr>
            <a:spLocks noChangeArrowheads="1"/>
          </p:cNvSpPr>
          <p:nvPr/>
        </p:nvSpPr>
        <p:spPr bwMode="auto">
          <a:xfrm>
            <a:off x="82550" y="2444750"/>
            <a:ext cx="8978900" cy="42545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114F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EAEC5E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94211" name="AutoShape 3"/>
          <p:cNvSpPr>
            <a:spLocks noChangeArrowheads="1"/>
          </p:cNvSpPr>
          <p:nvPr/>
        </p:nvSpPr>
        <p:spPr bwMode="auto">
          <a:xfrm>
            <a:off x="82550" y="1682750"/>
            <a:ext cx="8978900" cy="5969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114FFB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EAEC5E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147638" y="1671638"/>
            <a:ext cx="542925" cy="771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4400" b="0">
                <a:solidFill>
                  <a:srgbClr val="C11208"/>
                </a:solidFill>
                <a:latin typeface="Wingdings" pitchFamily="2" charset="2"/>
              </a:rPr>
              <a:t></a:t>
            </a:r>
          </a:p>
        </p:txBody>
      </p:sp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741363" y="1762125"/>
            <a:ext cx="3556000" cy="528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</a:t>
            </a:r>
            <a:r>
              <a:rPr lang="nl-NL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OO</a:t>
            </a:r>
            <a:r>
              <a:rPr lang="nl-NL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nl-NL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UND</a:t>
            </a:r>
            <a:r>
              <a:rPr lang="nl-NL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</a:t>
            </a:r>
            <a:r>
              <a:rPr lang="nl-NL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QUARIUM</a:t>
            </a:r>
            <a:r>
              <a:rPr lang="nl-NL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223838" y="3225800"/>
            <a:ext cx="4810125" cy="337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Podeste, Beckenabdeckung, </a:t>
            </a:r>
          </a:p>
          <a:p>
            <a:pPr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Zutrittsbrücke. </a:t>
            </a:r>
          </a:p>
          <a:p>
            <a:pPr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nl-NL" sz="2000" b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endParaRPr lang="nl-NL" sz="1000" b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nl-NL" sz="2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Rinnenabdeckung, Zwischen-</a:t>
            </a:r>
          </a:p>
          <a:p>
            <a:pPr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boden und -Stege, Abschirmung.</a:t>
            </a:r>
            <a:endParaRPr lang="nl-NL" sz="2000" b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r>
              <a:rPr lang="nl-NL" sz="2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(Bodenbeleg, Podeste, Gefahrstelle</a:t>
            </a:r>
          </a:p>
          <a:p>
            <a:pPr>
              <a:spcBef>
                <a:spcPct val="50000"/>
              </a:spcBef>
              <a:defRPr/>
            </a:pPr>
            <a:r>
              <a:rPr lang="nl-NL" sz="2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Abschirmung usw.)</a:t>
            </a:r>
          </a:p>
        </p:txBody>
      </p:sp>
      <p:sp>
        <p:nvSpPr>
          <p:cNvPr id="94215" name="Rectangle 7"/>
          <p:cNvSpPr>
            <a:spLocks noChangeArrowheads="1"/>
          </p:cNvSpPr>
          <p:nvPr/>
        </p:nvSpPr>
        <p:spPr bwMode="auto">
          <a:xfrm>
            <a:off x="5160963" y="3225800"/>
            <a:ext cx="3911600" cy="337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Witterungs und UV-beständig.</a:t>
            </a:r>
          </a:p>
          <a:p>
            <a:pPr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Rutschhemmung.</a:t>
            </a:r>
          </a:p>
          <a:p>
            <a:pPr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Leicht (Hebung).</a:t>
            </a:r>
          </a:p>
          <a:p>
            <a:pPr>
              <a:spcBef>
                <a:spcPct val="50000"/>
              </a:spcBef>
              <a:defRPr/>
            </a:pPr>
            <a:endParaRPr lang="nl-NL" sz="10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Korrosionsbeständig.</a:t>
            </a:r>
          </a:p>
          <a:p>
            <a:pPr>
              <a:spcBef>
                <a:spcPct val="50000"/>
              </a:spcBef>
              <a:defRPr/>
            </a:pPr>
            <a:r>
              <a:rPr lang="nl-NL" sz="2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(Fäkalien, Salzwasser)</a:t>
            </a:r>
            <a:endParaRPr lang="nl-NL" sz="20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Schalldämmend.</a:t>
            </a:r>
          </a:p>
          <a:p>
            <a:pPr>
              <a:spcBef>
                <a:spcPct val="50000"/>
              </a:spcBef>
              <a:defRPr/>
            </a:pPr>
            <a:r>
              <a:rPr lang="nl-NL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Ästetisch.</a:t>
            </a:r>
          </a:p>
        </p:txBody>
      </p:sp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-4763" y="2616200"/>
            <a:ext cx="4429126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nl-NL" sz="2000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nl-NL" sz="20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Spezifische Anwendungen</a:t>
            </a:r>
          </a:p>
        </p:txBody>
      </p:sp>
      <p:sp>
        <p:nvSpPr>
          <p:cNvPr id="94217" name="Rectangle 9"/>
          <p:cNvSpPr>
            <a:spLocks noChangeArrowheads="1"/>
          </p:cNvSpPr>
          <p:nvPr/>
        </p:nvSpPr>
        <p:spPr bwMode="auto">
          <a:xfrm>
            <a:off x="4779963" y="2616200"/>
            <a:ext cx="4292600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nl-NL" sz="20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Anwendungsbezogene Vorteile</a:t>
            </a:r>
          </a:p>
        </p:txBody>
      </p:sp>
      <p:sp>
        <p:nvSpPr>
          <p:cNvPr id="94218" name="AutoShape 10"/>
          <p:cNvSpPr>
            <a:spLocks noChangeArrowheads="1"/>
          </p:cNvSpPr>
          <p:nvPr/>
        </p:nvSpPr>
        <p:spPr bwMode="auto">
          <a:xfrm>
            <a:off x="4654550" y="3282950"/>
            <a:ext cx="444500" cy="292100"/>
          </a:xfrm>
          <a:prstGeom prst="rightArrow">
            <a:avLst>
              <a:gd name="adj1" fmla="val 50000"/>
              <a:gd name="adj2" fmla="val 81378"/>
            </a:avLst>
          </a:prstGeom>
          <a:solidFill>
            <a:srgbClr val="EAEC5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94219" name="AutoShape 11"/>
          <p:cNvSpPr>
            <a:spLocks noChangeArrowheads="1"/>
          </p:cNvSpPr>
          <p:nvPr/>
        </p:nvSpPr>
        <p:spPr bwMode="auto">
          <a:xfrm>
            <a:off x="4654550" y="4883150"/>
            <a:ext cx="444500" cy="292100"/>
          </a:xfrm>
          <a:prstGeom prst="rightArrow">
            <a:avLst>
              <a:gd name="adj1" fmla="val 50000"/>
              <a:gd name="adj2" fmla="val 81378"/>
            </a:avLst>
          </a:prstGeom>
          <a:solidFill>
            <a:srgbClr val="EAEC5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94220" name="Line 12"/>
          <p:cNvSpPr>
            <a:spLocks noChangeShapeType="1"/>
          </p:cNvSpPr>
          <p:nvPr/>
        </p:nvSpPr>
        <p:spPr bwMode="auto">
          <a:xfrm>
            <a:off x="311150" y="4724400"/>
            <a:ext cx="4178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94221" name="Line 13"/>
          <p:cNvSpPr>
            <a:spLocks noChangeShapeType="1"/>
          </p:cNvSpPr>
          <p:nvPr/>
        </p:nvSpPr>
        <p:spPr bwMode="auto">
          <a:xfrm>
            <a:off x="5264150" y="4724400"/>
            <a:ext cx="3568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94222" name="Rectangle 14"/>
          <p:cNvSpPr>
            <a:spLocks noChangeArrowheads="1"/>
          </p:cNvSpPr>
          <p:nvPr/>
        </p:nvSpPr>
        <p:spPr bwMode="auto">
          <a:xfrm>
            <a:off x="-4763" y="403225"/>
            <a:ext cx="9001126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ESIGN UND 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NWENDUNGEN </a:t>
            </a:r>
            <a:r>
              <a:rPr lang="nl-NL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GFK</a:t>
            </a:r>
            <a:r>
              <a:rPr lang="nl-NL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b="1" i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CONTACTS</a:t>
            </a:r>
            <a:r>
              <a:rPr lang="nl-NL" b="1" i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nl-NL" sz="3200" b="1" i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 WHO ? )</a:t>
            </a:r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nl-NL" sz="2800" b="1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ENGINEERING  MANAGERS</a:t>
            </a:r>
          </a:p>
          <a:p>
            <a:pPr>
              <a:defRPr/>
            </a:pPr>
            <a:r>
              <a:rPr lang="nl-NL" sz="2800" b="1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MAINTENANCE MANAGER</a:t>
            </a:r>
          </a:p>
          <a:p>
            <a:pPr>
              <a:defRPr/>
            </a:pPr>
            <a:r>
              <a:rPr lang="nl-NL" sz="2800" b="1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SAFETY MANAGER</a:t>
            </a:r>
          </a:p>
          <a:p>
            <a:pPr>
              <a:defRPr/>
            </a:pPr>
            <a:r>
              <a:rPr lang="nl-NL" sz="2800" b="1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FACILITY ENGINEERS</a:t>
            </a:r>
          </a:p>
          <a:p>
            <a:pPr>
              <a:defRPr/>
            </a:pPr>
            <a:r>
              <a:rPr lang="nl-NL" sz="2800" b="1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PLANT ENGINEERS</a:t>
            </a:r>
          </a:p>
          <a:p>
            <a:pPr>
              <a:defRPr/>
            </a:pPr>
            <a:r>
              <a:rPr lang="nl-NL" sz="2800" b="1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OEM PARTNERS</a:t>
            </a:r>
          </a:p>
          <a:p>
            <a:pPr>
              <a:defRPr/>
            </a:pPr>
            <a:r>
              <a:rPr lang="nl-NL" sz="2800" b="1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MAJOR ENGINEERING / CONTRACTING COMPANIES</a:t>
            </a:r>
          </a:p>
        </p:txBody>
      </p:sp>
    </p:spTree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C:\WINDOWS\crossect26mm3d-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blijnd">
  <a:themeElements>
    <a:clrScheme name="">
      <a:dk1>
        <a:srgbClr val="00279F"/>
      </a:dk1>
      <a:lt1>
        <a:srgbClr val="FAFD00"/>
      </a:lt1>
      <a:dk2>
        <a:srgbClr val="114FFB"/>
      </a:dk2>
      <a:lt2>
        <a:srgbClr val="FFFFFF"/>
      </a:lt2>
      <a:accent1>
        <a:srgbClr val="FE9B03"/>
      </a:accent1>
      <a:accent2>
        <a:srgbClr val="FF5008"/>
      </a:accent2>
      <a:accent3>
        <a:srgbClr val="AAB2FD"/>
      </a:accent3>
      <a:accent4>
        <a:srgbClr val="D6D800"/>
      </a:accent4>
      <a:accent5>
        <a:srgbClr val="FECBAA"/>
      </a:accent5>
      <a:accent6>
        <a:srgbClr val="E74806"/>
      </a:accent6>
      <a:hlink>
        <a:srgbClr val="FC0128"/>
      </a:hlink>
      <a:folHlink>
        <a:srgbClr val="3365FB"/>
      </a:folHlink>
    </a:clrScheme>
    <a:fontScheme name="dblijnd.ppt">
      <a:majorFont>
        <a:latin typeface="Book Antiqu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1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1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blijnd.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ijnd.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blijnd.pp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ijnd.pp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ijnd.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ijnd.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ijnd.pp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232323"/>
    </a:dk1>
    <a:lt1>
      <a:srgbClr val="063DE8"/>
    </a:lt1>
    <a:dk2>
      <a:srgbClr val="000000"/>
    </a:dk2>
    <a:lt2>
      <a:srgbClr val="EF9100"/>
    </a:lt2>
    <a:accent1>
      <a:srgbClr val="FAFD00"/>
    </a:accent1>
    <a:accent2>
      <a:srgbClr val="A2C1FE"/>
    </a:accent2>
    <a:accent3>
      <a:srgbClr val="AAAFF2"/>
    </a:accent3>
    <a:accent4>
      <a:srgbClr val="1C1C1C"/>
    </a:accent4>
    <a:accent5>
      <a:srgbClr val="FCFEAA"/>
    </a:accent5>
    <a:accent6>
      <a:srgbClr val="92AFE6"/>
    </a:accent6>
    <a:hlink>
      <a:srgbClr val="676767"/>
    </a:hlink>
    <a:folHlink>
      <a:srgbClr val="CECECE"/>
    </a:folHlink>
  </a:clrScheme>
</a:themeOverride>
</file>

<file path=ppt/theme/themeOverride10.xml><?xml version="1.0" encoding="utf-8"?>
<a:themeOverride xmlns:a="http://schemas.openxmlformats.org/drawingml/2006/main">
  <a:clrScheme name="">
    <a:dk1>
      <a:srgbClr val="EF9100"/>
    </a:dk1>
    <a:lt1>
      <a:srgbClr val="FAFD00"/>
    </a:lt1>
    <a:dk2>
      <a:srgbClr val="063DE8"/>
    </a:dk2>
    <a:lt2>
      <a:srgbClr val="FAFD00"/>
    </a:lt2>
    <a:accent1>
      <a:srgbClr val="FAFD00"/>
    </a:accent1>
    <a:accent2>
      <a:srgbClr val="A2C1FE"/>
    </a:accent2>
    <a:accent3>
      <a:srgbClr val="AAAFF2"/>
    </a:accent3>
    <a:accent4>
      <a:srgbClr val="D6D800"/>
    </a:accent4>
    <a:accent5>
      <a:srgbClr val="FCFEAA"/>
    </a:accent5>
    <a:accent6>
      <a:srgbClr val="92AFE6"/>
    </a:accent6>
    <a:hlink>
      <a:srgbClr val="676767"/>
    </a:hlink>
    <a:folHlink>
      <a:srgbClr val="CECECE"/>
    </a:folHlink>
  </a:clrScheme>
</a:themeOverride>
</file>

<file path=ppt/theme/themeOverride11.xml><?xml version="1.0" encoding="utf-8"?>
<a:themeOverride xmlns:a="http://schemas.openxmlformats.org/drawingml/2006/main">
  <a:clrScheme name="">
    <a:dk1>
      <a:srgbClr val="232323"/>
    </a:dk1>
    <a:lt1>
      <a:srgbClr val="063DE8"/>
    </a:lt1>
    <a:dk2>
      <a:srgbClr val="000000"/>
    </a:dk2>
    <a:lt2>
      <a:srgbClr val="EF9100"/>
    </a:lt2>
    <a:accent1>
      <a:srgbClr val="FAFD00"/>
    </a:accent1>
    <a:accent2>
      <a:srgbClr val="A2C1FE"/>
    </a:accent2>
    <a:accent3>
      <a:srgbClr val="AAAFF2"/>
    </a:accent3>
    <a:accent4>
      <a:srgbClr val="1C1C1C"/>
    </a:accent4>
    <a:accent5>
      <a:srgbClr val="FCFEAA"/>
    </a:accent5>
    <a:accent6>
      <a:srgbClr val="92AFE6"/>
    </a:accent6>
    <a:hlink>
      <a:srgbClr val="676767"/>
    </a:hlink>
    <a:folHlink>
      <a:srgbClr val="CECECE"/>
    </a:folHlink>
  </a:clrScheme>
</a:themeOverride>
</file>

<file path=ppt/theme/themeOverride12.xml><?xml version="1.0" encoding="utf-8"?>
<a:themeOverride xmlns:a="http://schemas.openxmlformats.org/drawingml/2006/main">
  <a:clrScheme name="">
    <a:dk1>
      <a:srgbClr val="00279F"/>
    </a:dk1>
    <a:lt1>
      <a:srgbClr val="FAFD00"/>
    </a:lt1>
    <a:dk2>
      <a:srgbClr val="114FFB"/>
    </a:dk2>
    <a:lt2>
      <a:srgbClr val="FFFFFF"/>
    </a:lt2>
    <a:accent1>
      <a:srgbClr val="FE9B03"/>
    </a:accent1>
    <a:accent2>
      <a:srgbClr val="FF5008"/>
    </a:accent2>
    <a:accent3>
      <a:srgbClr val="AAB2FD"/>
    </a:accent3>
    <a:accent4>
      <a:srgbClr val="D6D800"/>
    </a:accent4>
    <a:accent5>
      <a:srgbClr val="FECBAA"/>
    </a:accent5>
    <a:accent6>
      <a:srgbClr val="E74806"/>
    </a:accent6>
    <a:hlink>
      <a:srgbClr val="FC0128"/>
    </a:hlink>
    <a:folHlink>
      <a:srgbClr val="3365FB"/>
    </a:folHlink>
  </a:clrScheme>
</a:themeOverride>
</file>

<file path=ppt/theme/themeOverride13.xml><?xml version="1.0" encoding="utf-8"?>
<a:themeOverride xmlns:a="http://schemas.openxmlformats.org/drawingml/2006/main">
  <a:clrScheme name="">
    <a:dk1>
      <a:srgbClr val="00279F"/>
    </a:dk1>
    <a:lt1>
      <a:srgbClr val="FAFD00"/>
    </a:lt1>
    <a:dk2>
      <a:srgbClr val="114FFB"/>
    </a:dk2>
    <a:lt2>
      <a:srgbClr val="FFFFFF"/>
    </a:lt2>
    <a:accent1>
      <a:srgbClr val="FE9B03"/>
    </a:accent1>
    <a:accent2>
      <a:srgbClr val="FF5008"/>
    </a:accent2>
    <a:accent3>
      <a:srgbClr val="AAB2FD"/>
    </a:accent3>
    <a:accent4>
      <a:srgbClr val="D6D800"/>
    </a:accent4>
    <a:accent5>
      <a:srgbClr val="FECBAA"/>
    </a:accent5>
    <a:accent6>
      <a:srgbClr val="E74806"/>
    </a:accent6>
    <a:hlink>
      <a:srgbClr val="FC0128"/>
    </a:hlink>
    <a:folHlink>
      <a:srgbClr val="3365FB"/>
    </a:folHlink>
  </a:clrScheme>
</a:themeOverride>
</file>

<file path=ppt/theme/themeOverride14.xml><?xml version="1.0" encoding="utf-8"?>
<a:themeOverride xmlns:a="http://schemas.openxmlformats.org/drawingml/2006/main">
  <a:clrScheme name="">
    <a:dk1>
      <a:srgbClr val="00279F"/>
    </a:dk1>
    <a:lt1>
      <a:srgbClr val="FAFD00"/>
    </a:lt1>
    <a:dk2>
      <a:srgbClr val="114FFB"/>
    </a:dk2>
    <a:lt2>
      <a:srgbClr val="FFFFFF"/>
    </a:lt2>
    <a:accent1>
      <a:srgbClr val="FE9B03"/>
    </a:accent1>
    <a:accent2>
      <a:srgbClr val="FF5008"/>
    </a:accent2>
    <a:accent3>
      <a:srgbClr val="AAB2FD"/>
    </a:accent3>
    <a:accent4>
      <a:srgbClr val="D6D800"/>
    </a:accent4>
    <a:accent5>
      <a:srgbClr val="FECBAA"/>
    </a:accent5>
    <a:accent6>
      <a:srgbClr val="E74806"/>
    </a:accent6>
    <a:hlink>
      <a:srgbClr val="FC0128"/>
    </a:hlink>
    <a:folHlink>
      <a:srgbClr val="3365FB"/>
    </a:folHlink>
  </a:clrScheme>
</a:themeOverride>
</file>

<file path=ppt/theme/themeOverride15.xml><?xml version="1.0" encoding="utf-8"?>
<a:themeOverride xmlns:a="http://schemas.openxmlformats.org/drawingml/2006/main">
  <a:clrScheme name="">
    <a:dk1>
      <a:srgbClr val="00279F"/>
    </a:dk1>
    <a:lt1>
      <a:srgbClr val="FAFD00"/>
    </a:lt1>
    <a:dk2>
      <a:srgbClr val="114FFB"/>
    </a:dk2>
    <a:lt2>
      <a:srgbClr val="FFFFFF"/>
    </a:lt2>
    <a:accent1>
      <a:srgbClr val="FE9B03"/>
    </a:accent1>
    <a:accent2>
      <a:srgbClr val="FF5008"/>
    </a:accent2>
    <a:accent3>
      <a:srgbClr val="AAB2FD"/>
    </a:accent3>
    <a:accent4>
      <a:srgbClr val="D6D800"/>
    </a:accent4>
    <a:accent5>
      <a:srgbClr val="FECBAA"/>
    </a:accent5>
    <a:accent6>
      <a:srgbClr val="E74806"/>
    </a:accent6>
    <a:hlink>
      <a:srgbClr val="FC0128"/>
    </a:hlink>
    <a:folHlink>
      <a:srgbClr val="3365FB"/>
    </a:folHlink>
  </a:clrScheme>
</a:themeOverride>
</file>

<file path=ppt/theme/themeOverride16.xml><?xml version="1.0" encoding="utf-8"?>
<a:themeOverride xmlns:a="http://schemas.openxmlformats.org/drawingml/2006/main">
  <a:clrScheme name="">
    <a:dk1>
      <a:srgbClr val="00279F"/>
    </a:dk1>
    <a:lt1>
      <a:srgbClr val="FAFD00"/>
    </a:lt1>
    <a:dk2>
      <a:srgbClr val="114FFB"/>
    </a:dk2>
    <a:lt2>
      <a:srgbClr val="FFFFFF"/>
    </a:lt2>
    <a:accent1>
      <a:srgbClr val="FE9B03"/>
    </a:accent1>
    <a:accent2>
      <a:srgbClr val="FF5008"/>
    </a:accent2>
    <a:accent3>
      <a:srgbClr val="AAB2FD"/>
    </a:accent3>
    <a:accent4>
      <a:srgbClr val="D6D800"/>
    </a:accent4>
    <a:accent5>
      <a:srgbClr val="FECBAA"/>
    </a:accent5>
    <a:accent6>
      <a:srgbClr val="E74806"/>
    </a:accent6>
    <a:hlink>
      <a:srgbClr val="FC0128"/>
    </a:hlink>
    <a:folHlink>
      <a:srgbClr val="3365FB"/>
    </a:folHlink>
  </a:clrScheme>
</a:themeOverride>
</file>

<file path=ppt/theme/themeOverride17.xml><?xml version="1.0" encoding="utf-8"?>
<a:themeOverride xmlns:a="http://schemas.openxmlformats.org/drawingml/2006/main">
  <a:clrScheme name="">
    <a:dk1>
      <a:srgbClr val="00279F"/>
    </a:dk1>
    <a:lt1>
      <a:srgbClr val="FAFD00"/>
    </a:lt1>
    <a:dk2>
      <a:srgbClr val="114FFB"/>
    </a:dk2>
    <a:lt2>
      <a:srgbClr val="FFFFFF"/>
    </a:lt2>
    <a:accent1>
      <a:srgbClr val="FE9B03"/>
    </a:accent1>
    <a:accent2>
      <a:srgbClr val="FF5008"/>
    </a:accent2>
    <a:accent3>
      <a:srgbClr val="AAB2FD"/>
    </a:accent3>
    <a:accent4>
      <a:srgbClr val="D6D800"/>
    </a:accent4>
    <a:accent5>
      <a:srgbClr val="FECBAA"/>
    </a:accent5>
    <a:accent6>
      <a:srgbClr val="E74806"/>
    </a:accent6>
    <a:hlink>
      <a:srgbClr val="FC0128"/>
    </a:hlink>
    <a:folHlink>
      <a:srgbClr val="3365FB"/>
    </a:folHlink>
  </a:clrScheme>
</a:themeOverride>
</file>

<file path=ppt/theme/themeOverride18.xml><?xml version="1.0" encoding="utf-8"?>
<a:themeOverride xmlns:a="http://schemas.openxmlformats.org/drawingml/2006/main">
  <a:clrScheme name="">
    <a:dk1>
      <a:srgbClr val="00279F"/>
    </a:dk1>
    <a:lt1>
      <a:srgbClr val="FAFD00"/>
    </a:lt1>
    <a:dk2>
      <a:srgbClr val="114FFB"/>
    </a:dk2>
    <a:lt2>
      <a:srgbClr val="FFFFFF"/>
    </a:lt2>
    <a:accent1>
      <a:srgbClr val="FE9B03"/>
    </a:accent1>
    <a:accent2>
      <a:srgbClr val="FF5008"/>
    </a:accent2>
    <a:accent3>
      <a:srgbClr val="AAB2FD"/>
    </a:accent3>
    <a:accent4>
      <a:srgbClr val="D6D800"/>
    </a:accent4>
    <a:accent5>
      <a:srgbClr val="FECBAA"/>
    </a:accent5>
    <a:accent6>
      <a:srgbClr val="E74806"/>
    </a:accent6>
    <a:hlink>
      <a:srgbClr val="FC0128"/>
    </a:hlink>
    <a:folHlink>
      <a:srgbClr val="3365FB"/>
    </a:folHlink>
  </a:clrScheme>
</a:themeOverride>
</file>

<file path=ppt/theme/themeOverride19.xml><?xml version="1.0" encoding="utf-8"?>
<a:themeOverride xmlns:a="http://schemas.openxmlformats.org/drawingml/2006/main">
  <a:clrScheme name="">
    <a:dk1>
      <a:srgbClr val="00279F"/>
    </a:dk1>
    <a:lt1>
      <a:srgbClr val="FAFD00"/>
    </a:lt1>
    <a:dk2>
      <a:srgbClr val="114FFB"/>
    </a:dk2>
    <a:lt2>
      <a:srgbClr val="FFFFFF"/>
    </a:lt2>
    <a:accent1>
      <a:srgbClr val="FE9B03"/>
    </a:accent1>
    <a:accent2>
      <a:srgbClr val="FF5008"/>
    </a:accent2>
    <a:accent3>
      <a:srgbClr val="AAB2FD"/>
    </a:accent3>
    <a:accent4>
      <a:srgbClr val="D6D800"/>
    </a:accent4>
    <a:accent5>
      <a:srgbClr val="FECBAA"/>
    </a:accent5>
    <a:accent6>
      <a:srgbClr val="E74806"/>
    </a:accent6>
    <a:hlink>
      <a:srgbClr val="FC0128"/>
    </a:hlink>
    <a:folHlink>
      <a:srgbClr val="3365FB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232323"/>
    </a:dk1>
    <a:lt1>
      <a:srgbClr val="063DE8"/>
    </a:lt1>
    <a:dk2>
      <a:srgbClr val="000000"/>
    </a:dk2>
    <a:lt2>
      <a:srgbClr val="EF9100"/>
    </a:lt2>
    <a:accent1>
      <a:srgbClr val="FAFD00"/>
    </a:accent1>
    <a:accent2>
      <a:srgbClr val="A2C1FE"/>
    </a:accent2>
    <a:accent3>
      <a:srgbClr val="AAAFF2"/>
    </a:accent3>
    <a:accent4>
      <a:srgbClr val="1C1C1C"/>
    </a:accent4>
    <a:accent5>
      <a:srgbClr val="FCFEAA"/>
    </a:accent5>
    <a:accent6>
      <a:srgbClr val="92AFE6"/>
    </a:accent6>
    <a:hlink>
      <a:srgbClr val="676767"/>
    </a:hlink>
    <a:folHlink>
      <a:srgbClr val="CECECE"/>
    </a:folHlink>
  </a:clrScheme>
</a:themeOverride>
</file>

<file path=ppt/theme/themeOverride20.xml><?xml version="1.0" encoding="utf-8"?>
<a:themeOverride xmlns:a="http://schemas.openxmlformats.org/drawingml/2006/main">
  <a:clrScheme name="">
    <a:dk1>
      <a:srgbClr val="00279F"/>
    </a:dk1>
    <a:lt1>
      <a:srgbClr val="FAFD00"/>
    </a:lt1>
    <a:dk2>
      <a:srgbClr val="114FFB"/>
    </a:dk2>
    <a:lt2>
      <a:srgbClr val="FFFFFF"/>
    </a:lt2>
    <a:accent1>
      <a:srgbClr val="FE9B03"/>
    </a:accent1>
    <a:accent2>
      <a:srgbClr val="FF5008"/>
    </a:accent2>
    <a:accent3>
      <a:srgbClr val="AAB2FD"/>
    </a:accent3>
    <a:accent4>
      <a:srgbClr val="D6D800"/>
    </a:accent4>
    <a:accent5>
      <a:srgbClr val="FECBAA"/>
    </a:accent5>
    <a:accent6>
      <a:srgbClr val="E74806"/>
    </a:accent6>
    <a:hlink>
      <a:srgbClr val="FC0128"/>
    </a:hlink>
    <a:folHlink>
      <a:srgbClr val="3365FB"/>
    </a:folHlink>
  </a:clrScheme>
</a:themeOverride>
</file>

<file path=ppt/theme/themeOverride21.xml><?xml version="1.0" encoding="utf-8"?>
<a:themeOverride xmlns:a="http://schemas.openxmlformats.org/drawingml/2006/main">
  <a:clrScheme name="">
    <a:dk1>
      <a:srgbClr val="EF9100"/>
    </a:dk1>
    <a:lt1>
      <a:srgbClr val="FAFD00"/>
    </a:lt1>
    <a:dk2>
      <a:srgbClr val="063DE8"/>
    </a:dk2>
    <a:lt2>
      <a:srgbClr val="FAFD00"/>
    </a:lt2>
    <a:accent1>
      <a:srgbClr val="FAFD00"/>
    </a:accent1>
    <a:accent2>
      <a:srgbClr val="A2C1FE"/>
    </a:accent2>
    <a:accent3>
      <a:srgbClr val="AAAFF2"/>
    </a:accent3>
    <a:accent4>
      <a:srgbClr val="D6D800"/>
    </a:accent4>
    <a:accent5>
      <a:srgbClr val="FCFEAA"/>
    </a:accent5>
    <a:accent6>
      <a:srgbClr val="92AFE6"/>
    </a:accent6>
    <a:hlink>
      <a:srgbClr val="676767"/>
    </a:hlink>
    <a:folHlink>
      <a:srgbClr val="CECECE"/>
    </a:folHlink>
  </a:clrScheme>
</a:themeOverride>
</file>

<file path=ppt/theme/themeOverride22.xml><?xml version="1.0" encoding="utf-8"?>
<a:themeOverride xmlns:a="http://schemas.openxmlformats.org/drawingml/2006/main">
  <a:clrScheme name="">
    <a:dk1>
      <a:srgbClr val="232323"/>
    </a:dk1>
    <a:lt1>
      <a:srgbClr val="063DE8"/>
    </a:lt1>
    <a:dk2>
      <a:srgbClr val="000000"/>
    </a:dk2>
    <a:lt2>
      <a:srgbClr val="EF9100"/>
    </a:lt2>
    <a:accent1>
      <a:srgbClr val="FAFD00"/>
    </a:accent1>
    <a:accent2>
      <a:srgbClr val="A2C1FE"/>
    </a:accent2>
    <a:accent3>
      <a:srgbClr val="AAAFF2"/>
    </a:accent3>
    <a:accent4>
      <a:srgbClr val="1C1C1C"/>
    </a:accent4>
    <a:accent5>
      <a:srgbClr val="FCFEAA"/>
    </a:accent5>
    <a:accent6>
      <a:srgbClr val="92AFE6"/>
    </a:accent6>
    <a:hlink>
      <a:srgbClr val="676767"/>
    </a:hlink>
    <a:folHlink>
      <a:srgbClr val="CECECE"/>
    </a:folHlink>
  </a:clrScheme>
</a:themeOverride>
</file>

<file path=ppt/theme/themeOverride23.xml><?xml version="1.0" encoding="utf-8"?>
<a:themeOverride xmlns:a="http://schemas.openxmlformats.org/drawingml/2006/main">
  <a:clrScheme name="">
    <a:dk1>
      <a:srgbClr val="00279F"/>
    </a:dk1>
    <a:lt1>
      <a:srgbClr val="FAFD00"/>
    </a:lt1>
    <a:dk2>
      <a:srgbClr val="114FFB"/>
    </a:dk2>
    <a:lt2>
      <a:srgbClr val="FFFFFF"/>
    </a:lt2>
    <a:accent1>
      <a:srgbClr val="FE9B03"/>
    </a:accent1>
    <a:accent2>
      <a:srgbClr val="FF5008"/>
    </a:accent2>
    <a:accent3>
      <a:srgbClr val="AAB2FD"/>
    </a:accent3>
    <a:accent4>
      <a:srgbClr val="D6D800"/>
    </a:accent4>
    <a:accent5>
      <a:srgbClr val="FECBAA"/>
    </a:accent5>
    <a:accent6>
      <a:srgbClr val="E74806"/>
    </a:accent6>
    <a:hlink>
      <a:srgbClr val="FC0128"/>
    </a:hlink>
    <a:folHlink>
      <a:srgbClr val="3365FB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232323"/>
    </a:dk1>
    <a:lt1>
      <a:srgbClr val="063DE8"/>
    </a:lt1>
    <a:dk2>
      <a:srgbClr val="000000"/>
    </a:dk2>
    <a:lt2>
      <a:srgbClr val="EF9100"/>
    </a:lt2>
    <a:accent1>
      <a:srgbClr val="FAFD00"/>
    </a:accent1>
    <a:accent2>
      <a:srgbClr val="A2C1FE"/>
    </a:accent2>
    <a:accent3>
      <a:srgbClr val="AAAFF2"/>
    </a:accent3>
    <a:accent4>
      <a:srgbClr val="1C1C1C"/>
    </a:accent4>
    <a:accent5>
      <a:srgbClr val="FCFEAA"/>
    </a:accent5>
    <a:accent6>
      <a:srgbClr val="92AFE6"/>
    </a:accent6>
    <a:hlink>
      <a:srgbClr val="676767"/>
    </a:hlink>
    <a:folHlink>
      <a:srgbClr val="CECECE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232323"/>
    </a:dk1>
    <a:lt1>
      <a:srgbClr val="063DE8"/>
    </a:lt1>
    <a:dk2>
      <a:srgbClr val="000000"/>
    </a:dk2>
    <a:lt2>
      <a:srgbClr val="EF9100"/>
    </a:lt2>
    <a:accent1>
      <a:srgbClr val="FAFD00"/>
    </a:accent1>
    <a:accent2>
      <a:srgbClr val="A2C1FE"/>
    </a:accent2>
    <a:accent3>
      <a:srgbClr val="AAAFF2"/>
    </a:accent3>
    <a:accent4>
      <a:srgbClr val="1C1C1C"/>
    </a:accent4>
    <a:accent5>
      <a:srgbClr val="FCFEAA"/>
    </a:accent5>
    <a:accent6>
      <a:srgbClr val="92AFE6"/>
    </a:accent6>
    <a:hlink>
      <a:srgbClr val="676767"/>
    </a:hlink>
    <a:folHlink>
      <a:srgbClr val="CECECE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232323"/>
    </a:dk1>
    <a:lt1>
      <a:srgbClr val="063DE8"/>
    </a:lt1>
    <a:dk2>
      <a:srgbClr val="000000"/>
    </a:dk2>
    <a:lt2>
      <a:srgbClr val="EF9100"/>
    </a:lt2>
    <a:accent1>
      <a:srgbClr val="FAFD00"/>
    </a:accent1>
    <a:accent2>
      <a:srgbClr val="A2C1FE"/>
    </a:accent2>
    <a:accent3>
      <a:srgbClr val="AAAFF2"/>
    </a:accent3>
    <a:accent4>
      <a:srgbClr val="1C1C1C"/>
    </a:accent4>
    <a:accent5>
      <a:srgbClr val="FCFEAA"/>
    </a:accent5>
    <a:accent6>
      <a:srgbClr val="92AFE6"/>
    </a:accent6>
    <a:hlink>
      <a:srgbClr val="676767"/>
    </a:hlink>
    <a:folHlink>
      <a:srgbClr val="CECECE"/>
    </a:folHlink>
  </a:clrScheme>
</a:themeOverride>
</file>

<file path=ppt/theme/themeOverride6.xml><?xml version="1.0" encoding="utf-8"?>
<a:themeOverride xmlns:a="http://schemas.openxmlformats.org/drawingml/2006/main">
  <a:clrScheme name="dblijnd.ppt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EF9100"/>
    </a:dk1>
    <a:lt1>
      <a:srgbClr val="FAFD00"/>
    </a:lt1>
    <a:dk2>
      <a:srgbClr val="063DE8"/>
    </a:dk2>
    <a:lt2>
      <a:srgbClr val="FAFD00"/>
    </a:lt2>
    <a:accent1>
      <a:srgbClr val="FAFD00"/>
    </a:accent1>
    <a:accent2>
      <a:srgbClr val="A2C1FE"/>
    </a:accent2>
    <a:accent3>
      <a:srgbClr val="AAAFF2"/>
    </a:accent3>
    <a:accent4>
      <a:srgbClr val="D6D800"/>
    </a:accent4>
    <a:accent5>
      <a:srgbClr val="FCFEAA"/>
    </a:accent5>
    <a:accent6>
      <a:srgbClr val="92AFE6"/>
    </a:accent6>
    <a:hlink>
      <a:srgbClr val="676767"/>
    </a:hlink>
    <a:folHlink>
      <a:srgbClr val="CECECE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232323"/>
    </a:dk1>
    <a:lt1>
      <a:srgbClr val="063DE8"/>
    </a:lt1>
    <a:dk2>
      <a:srgbClr val="000000"/>
    </a:dk2>
    <a:lt2>
      <a:srgbClr val="EF9100"/>
    </a:lt2>
    <a:accent1>
      <a:srgbClr val="FAFD00"/>
    </a:accent1>
    <a:accent2>
      <a:srgbClr val="A2C1FE"/>
    </a:accent2>
    <a:accent3>
      <a:srgbClr val="AAAFF2"/>
    </a:accent3>
    <a:accent4>
      <a:srgbClr val="1C1C1C"/>
    </a:accent4>
    <a:accent5>
      <a:srgbClr val="FCFEAA"/>
    </a:accent5>
    <a:accent6>
      <a:srgbClr val="92AFE6"/>
    </a:accent6>
    <a:hlink>
      <a:srgbClr val="676767"/>
    </a:hlink>
    <a:folHlink>
      <a:srgbClr val="CECECE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232323"/>
    </a:dk1>
    <a:lt1>
      <a:srgbClr val="063DE8"/>
    </a:lt1>
    <a:dk2>
      <a:srgbClr val="000000"/>
    </a:dk2>
    <a:lt2>
      <a:srgbClr val="EF9100"/>
    </a:lt2>
    <a:accent1>
      <a:srgbClr val="FAFD00"/>
    </a:accent1>
    <a:accent2>
      <a:srgbClr val="A2C1FE"/>
    </a:accent2>
    <a:accent3>
      <a:srgbClr val="AAAFF2"/>
    </a:accent3>
    <a:accent4>
      <a:srgbClr val="1C1C1C"/>
    </a:accent4>
    <a:accent5>
      <a:srgbClr val="FCFEAA"/>
    </a:accent5>
    <a:accent6>
      <a:srgbClr val="92AFE6"/>
    </a:accent6>
    <a:hlink>
      <a:srgbClr val="676767"/>
    </a:hlink>
    <a:folHlink>
      <a:srgbClr val="CECEC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Office\Sjablonen\Presentatie-ontwerpen\Draaikolk.pot</Template>
  <TotalTime>3793216534</TotalTime>
  <Pages>80</Pages>
  <Words>3233</Words>
  <Application>Microsoft Office PowerPoint</Application>
  <PresentationFormat>Prezentácia na obrazovke (4:3)</PresentationFormat>
  <Paragraphs>1147</Paragraphs>
  <Slides>93</Slides>
  <Notes>19</Notes>
  <HiddenSlides>0</HiddenSlides>
  <MMClips>0</MMClips>
  <ScaleCrop>false</ScaleCrop>
  <HeadingPairs>
    <vt:vector size="8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4</vt:i4>
      </vt:variant>
      <vt:variant>
        <vt:lpstr>Nadpisy snímok</vt:lpstr>
      </vt:variant>
      <vt:variant>
        <vt:i4>93</vt:i4>
      </vt:variant>
    </vt:vector>
  </HeadingPairs>
  <TitlesOfParts>
    <vt:vector size="105" baseType="lpstr">
      <vt:lpstr>Arial</vt:lpstr>
      <vt:lpstr>Book Antiqua</vt:lpstr>
      <vt:lpstr>Monotype Sorts</vt:lpstr>
      <vt:lpstr>Times New Roman</vt:lpstr>
      <vt:lpstr>Symbol</vt:lpstr>
      <vt:lpstr>Tahoma</vt:lpstr>
      <vt:lpstr>Wingdings</vt:lpstr>
      <vt:lpstr>dblijnd</vt:lpstr>
      <vt:lpstr>Obrázok programu Skicár</vt:lpstr>
      <vt:lpstr>Microsoft Clip Gallery</vt:lpstr>
      <vt:lpstr>Microsoft Illustratiegalerie</vt:lpstr>
      <vt:lpstr>Bitmap-afbeelding</vt:lpstr>
      <vt:lpstr>Snímka 1</vt:lpstr>
      <vt:lpstr>ALPINAGRATE  </vt:lpstr>
      <vt:lpstr>ALPINAGRATE  </vt:lpstr>
      <vt:lpstr>MODULE 1 :  ALLGEMEINE TECHNISCHE INFORMATION</vt:lpstr>
      <vt:lpstr>MODULE 1 :  ALLGEMEINE TECHNISCHE INFORMATION</vt:lpstr>
      <vt:lpstr>MODULE 2 :  PRODUKT INFORMATION.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ALPINAGRATE  </vt:lpstr>
      <vt:lpstr>MODULE 1 :  ALLGEMEINE TECHNISCHE INFORMATION</vt:lpstr>
      <vt:lpstr>MODULE 1 :  ALLGEMEINE TECHNISCHE INFORMATION</vt:lpstr>
      <vt:lpstr>1. GFK ?</vt:lpstr>
      <vt:lpstr>Snímka 22</vt:lpstr>
      <vt:lpstr>Snímka 23</vt:lpstr>
      <vt:lpstr>2. ZUSAMMENSTELLUNG  KOMPOSITE : 2.2. FUNKTION </vt:lpstr>
      <vt:lpstr>Snímka 25</vt:lpstr>
      <vt:lpstr>Snímka 26</vt:lpstr>
      <vt:lpstr>Snímka 27</vt:lpstr>
      <vt:lpstr>Snímka 28</vt:lpstr>
      <vt:lpstr>Snímka 29</vt:lpstr>
      <vt:lpstr>Snímka 30</vt:lpstr>
      <vt:lpstr>Snímka 31</vt:lpstr>
      <vt:lpstr>3.3. VERGLEICH EIGENSCHAFTEN HARZE.</vt:lpstr>
      <vt:lpstr>4. ZUSAMMENSTELLUNG  KOMPOSITE : VERSTÄRKUNG </vt:lpstr>
      <vt:lpstr>4.1. VERGLEICH EIGENSCHAFTEN FASERN.</vt:lpstr>
      <vt:lpstr>4.2. ÜBERSICHT ANWENDUNG GLASFASERN.</vt:lpstr>
      <vt:lpstr>5. ZUSAMMENSTELLUNG  KOMPOSITE :   ADDITIVE und FARBEN</vt:lpstr>
      <vt:lpstr>Snímka 37</vt:lpstr>
      <vt:lpstr>Snímka 38</vt:lpstr>
      <vt:lpstr>Snímka 39</vt:lpstr>
      <vt:lpstr>Snímka 40</vt:lpstr>
      <vt:lpstr>Snímka 41</vt:lpstr>
      <vt:lpstr>Snímka 42</vt:lpstr>
      <vt:lpstr>Snímka 43</vt:lpstr>
      <vt:lpstr>Snímka 44</vt:lpstr>
      <vt:lpstr>Snímka 45</vt:lpstr>
      <vt:lpstr>Snímka 46</vt:lpstr>
      <vt:lpstr>Snímka 47</vt:lpstr>
      <vt:lpstr>Snímka 48</vt:lpstr>
      <vt:lpstr>Snímka 49</vt:lpstr>
      <vt:lpstr>MODULE 2 :  PRODUKT INFORMATION.</vt:lpstr>
      <vt:lpstr>Snímka 51</vt:lpstr>
      <vt:lpstr>Snímka 52</vt:lpstr>
      <vt:lpstr>2.2. GEGOSSENE UND PULTRUDIERTE ROSTE.  VERGLEICH EIGENSCHAFTE </vt:lpstr>
      <vt:lpstr>Snímka 54</vt:lpstr>
      <vt:lpstr>Snímka 55</vt:lpstr>
      <vt:lpstr>Snímka 56</vt:lpstr>
      <vt:lpstr>Snímka 57</vt:lpstr>
      <vt:lpstr>Snímka 58</vt:lpstr>
      <vt:lpstr>Snímka 59</vt:lpstr>
      <vt:lpstr>Snímka 60</vt:lpstr>
      <vt:lpstr>4. ÜBERSICHT ROSTAUSFÜHRUNGEN   GEGOSSENE ROSTE.</vt:lpstr>
      <vt:lpstr>Snímka 62</vt:lpstr>
      <vt:lpstr>Snímka 63</vt:lpstr>
      <vt:lpstr>Snímka 64</vt:lpstr>
      <vt:lpstr>Snímka 65</vt:lpstr>
      <vt:lpstr>Snímka 66</vt:lpstr>
      <vt:lpstr>Snímka 67</vt:lpstr>
      <vt:lpstr>Snímka 68</vt:lpstr>
      <vt:lpstr>Snímka 69</vt:lpstr>
      <vt:lpstr>Snímka 70</vt:lpstr>
      <vt:lpstr>Snímka 71</vt:lpstr>
      <vt:lpstr>Snímka 72</vt:lpstr>
      <vt:lpstr>Snímka 73</vt:lpstr>
      <vt:lpstr>Snímka 74</vt:lpstr>
      <vt:lpstr>Snímka 75</vt:lpstr>
      <vt:lpstr>Snímka 76</vt:lpstr>
      <vt:lpstr>Snímka 77</vt:lpstr>
      <vt:lpstr>Snímka 78</vt:lpstr>
      <vt:lpstr>Snímka 79</vt:lpstr>
      <vt:lpstr>Snímka 80</vt:lpstr>
      <vt:lpstr>Snímka 81</vt:lpstr>
      <vt:lpstr>Snímka 82</vt:lpstr>
      <vt:lpstr>Snímka 83</vt:lpstr>
      <vt:lpstr>Snímka 84</vt:lpstr>
      <vt:lpstr>Snímka 85</vt:lpstr>
      <vt:lpstr>Snímka 86</vt:lpstr>
      <vt:lpstr>Snímka 87</vt:lpstr>
      <vt:lpstr>Snímka 88</vt:lpstr>
      <vt:lpstr>Snímka 89</vt:lpstr>
      <vt:lpstr>Snímka 90</vt:lpstr>
      <vt:lpstr>Snímka 91</vt:lpstr>
      <vt:lpstr>CONTACTS  ( WHO ? )</vt:lpstr>
      <vt:lpstr>Snímka 93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Fibergrate</dc:title>
  <dc:creator>8604HSD20915</dc:creator>
  <cp:lastModifiedBy>oleg</cp:lastModifiedBy>
  <cp:revision>391</cp:revision>
  <cp:lastPrinted>2000-09-11T13:03:48Z</cp:lastPrinted>
  <dcterms:created xsi:type="dcterms:W3CDTF">1998-09-17T08:22:28Z</dcterms:created>
  <dcterms:modified xsi:type="dcterms:W3CDTF">2018-01-09T23:16:33Z</dcterms:modified>
</cp:coreProperties>
</file>